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mr-I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756B8C5-0376-4447-A878-2473F54C3972}" type="datetimeFigureOut">
              <a:rPr lang="mr-IN" smtClean="0"/>
              <a:t>21-11-2021</a:t>
            </a:fld>
            <a:endParaRPr lang="mr-IN"/>
          </a:p>
        </p:txBody>
      </p:sp>
      <p:sp>
        <p:nvSpPr>
          <p:cNvPr id="19" name="Footer Placeholder 18"/>
          <p:cNvSpPr>
            <a:spLocks noGrp="1"/>
          </p:cNvSpPr>
          <p:nvPr>
            <p:ph type="ftr" sz="quarter" idx="11"/>
          </p:nvPr>
        </p:nvSpPr>
        <p:spPr/>
        <p:txBody>
          <a:bodyPr/>
          <a:lstStyle/>
          <a:p>
            <a:endParaRPr lang="mr-IN"/>
          </a:p>
        </p:txBody>
      </p:sp>
      <p:sp>
        <p:nvSpPr>
          <p:cNvPr id="27" name="Slide Number Placeholder 26"/>
          <p:cNvSpPr>
            <a:spLocks noGrp="1"/>
          </p:cNvSpPr>
          <p:nvPr>
            <p:ph type="sldNum" sz="quarter" idx="12"/>
          </p:nvPr>
        </p:nvSpPr>
        <p:spPr/>
        <p:txBody>
          <a:bodyPr/>
          <a:lstStyle/>
          <a:p>
            <a:fld id="{5B4618FD-4CC0-4877-B21A-A581836ACC8C}" type="slidenum">
              <a:rPr lang="mr-IN" smtClean="0"/>
              <a:t>‹#›</a:t>
            </a:fld>
            <a:endParaRPr lang="mr-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756B8C5-0376-4447-A878-2473F54C3972}" type="datetimeFigureOut">
              <a:rPr lang="mr-IN" smtClean="0"/>
              <a:t>21-11-2021</a:t>
            </a:fld>
            <a:endParaRPr lang="mr-IN"/>
          </a:p>
        </p:txBody>
      </p:sp>
      <p:sp>
        <p:nvSpPr>
          <p:cNvPr id="5" name="Footer Placeholder 4"/>
          <p:cNvSpPr>
            <a:spLocks noGrp="1"/>
          </p:cNvSpPr>
          <p:nvPr>
            <p:ph type="ftr" sz="quarter" idx="11"/>
          </p:nvPr>
        </p:nvSpPr>
        <p:spPr/>
        <p:txBody>
          <a:bodyPr/>
          <a:lstStyle/>
          <a:p>
            <a:endParaRPr lang="mr-IN"/>
          </a:p>
        </p:txBody>
      </p:sp>
      <p:sp>
        <p:nvSpPr>
          <p:cNvPr id="6" name="Slide Number Placeholder 5"/>
          <p:cNvSpPr>
            <a:spLocks noGrp="1"/>
          </p:cNvSpPr>
          <p:nvPr>
            <p:ph type="sldNum" sz="quarter" idx="12"/>
          </p:nvPr>
        </p:nvSpPr>
        <p:spPr/>
        <p:txBody>
          <a:bodyPr/>
          <a:lstStyle/>
          <a:p>
            <a:fld id="{5B4618FD-4CC0-4877-B21A-A581836ACC8C}" type="slidenum">
              <a:rPr lang="mr-IN" smtClean="0"/>
              <a:t>‹#›</a:t>
            </a:fld>
            <a:endParaRPr lang="mr-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756B8C5-0376-4447-A878-2473F54C3972}" type="datetimeFigureOut">
              <a:rPr lang="mr-IN" smtClean="0"/>
              <a:t>21-11-2021</a:t>
            </a:fld>
            <a:endParaRPr lang="mr-IN"/>
          </a:p>
        </p:txBody>
      </p:sp>
      <p:sp>
        <p:nvSpPr>
          <p:cNvPr id="5" name="Footer Placeholder 4"/>
          <p:cNvSpPr>
            <a:spLocks noGrp="1"/>
          </p:cNvSpPr>
          <p:nvPr>
            <p:ph type="ftr" sz="quarter" idx="11"/>
          </p:nvPr>
        </p:nvSpPr>
        <p:spPr/>
        <p:txBody>
          <a:bodyPr/>
          <a:lstStyle/>
          <a:p>
            <a:endParaRPr lang="mr-IN"/>
          </a:p>
        </p:txBody>
      </p:sp>
      <p:sp>
        <p:nvSpPr>
          <p:cNvPr id="6" name="Slide Number Placeholder 5"/>
          <p:cNvSpPr>
            <a:spLocks noGrp="1"/>
          </p:cNvSpPr>
          <p:nvPr>
            <p:ph type="sldNum" sz="quarter" idx="12"/>
          </p:nvPr>
        </p:nvSpPr>
        <p:spPr/>
        <p:txBody>
          <a:bodyPr/>
          <a:lstStyle/>
          <a:p>
            <a:fld id="{5B4618FD-4CC0-4877-B21A-A581836ACC8C}" type="slidenum">
              <a:rPr lang="mr-IN" smtClean="0"/>
              <a:t>‹#›</a:t>
            </a:fld>
            <a:endParaRPr lang="mr-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756B8C5-0376-4447-A878-2473F54C3972}" type="datetimeFigureOut">
              <a:rPr lang="mr-IN" smtClean="0"/>
              <a:t>21-11-2021</a:t>
            </a:fld>
            <a:endParaRPr lang="mr-IN"/>
          </a:p>
        </p:txBody>
      </p:sp>
      <p:sp>
        <p:nvSpPr>
          <p:cNvPr id="5" name="Footer Placeholder 4"/>
          <p:cNvSpPr>
            <a:spLocks noGrp="1"/>
          </p:cNvSpPr>
          <p:nvPr>
            <p:ph type="ftr" sz="quarter" idx="11"/>
          </p:nvPr>
        </p:nvSpPr>
        <p:spPr/>
        <p:txBody>
          <a:bodyPr/>
          <a:lstStyle/>
          <a:p>
            <a:endParaRPr lang="mr-IN"/>
          </a:p>
        </p:txBody>
      </p:sp>
      <p:sp>
        <p:nvSpPr>
          <p:cNvPr id="6" name="Slide Number Placeholder 5"/>
          <p:cNvSpPr>
            <a:spLocks noGrp="1"/>
          </p:cNvSpPr>
          <p:nvPr>
            <p:ph type="sldNum" sz="quarter" idx="12"/>
          </p:nvPr>
        </p:nvSpPr>
        <p:spPr/>
        <p:txBody>
          <a:bodyPr/>
          <a:lstStyle/>
          <a:p>
            <a:fld id="{5B4618FD-4CC0-4877-B21A-A581836ACC8C}" type="slidenum">
              <a:rPr lang="mr-IN" smtClean="0"/>
              <a:t>‹#›</a:t>
            </a:fld>
            <a:endParaRPr lang="mr-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756B8C5-0376-4447-A878-2473F54C3972}" type="datetimeFigureOut">
              <a:rPr lang="mr-IN" smtClean="0"/>
              <a:t>21-11-2021</a:t>
            </a:fld>
            <a:endParaRPr lang="mr-IN"/>
          </a:p>
        </p:txBody>
      </p:sp>
      <p:sp>
        <p:nvSpPr>
          <p:cNvPr id="5" name="Footer Placeholder 4"/>
          <p:cNvSpPr>
            <a:spLocks noGrp="1"/>
          </p:cNvSpPr>
          <p:nvPr>
            <p:ph type="ftr" sz="quarter" idx="11"/>
          </p:nvPr>
        </p:nvSpPr>
        <p:spPr/>
        <p:txBody>
          <a:bodyPr/>
          <a:lstStyle/>
          <a:p>
            <a:endParaRPr lang="mr-IN"/>
          </a:p>
        </p:txBody>
      </p:sp>
      <p:sp>
        <p:nvSpPr>
          <p:cNvPr id="6" name="Slide Number Placeholder 5"/>
          <p:cNvSpPr>
            <a:spLocks noGrp="1"/>
          </p:cNvSpPr>
          <p:nvPr>
            <p:ph type="sldNum" sz="quarter" idx="12"/>
          </p:nvPr>
        </p:nvSpPr>
        <p:spPr/>
        <p:txBody>
          <a:bodyPr/>
          <a:lstStyle/>
          <a:p>
            <a:fld id="{5B4618FD-4CC0-4877-B21A-A581836ACC8C}" type="slidenum">
              <a:rPr lang="mr-IN" smtClean="0"/>
              <a:t>‹#›</a:t>
            </a:fld>
            <a:endParaRPr lang="mr-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756B8C5-0376-4447-A878-2473F54C3972}" type="datetimeFigureOut">
              <a:rPr lang="mr-IN" smtClean="0"/>
              <a:t>21-11-2021</a:t>
            </a:fld>
            <a:endParaRPr lang="mr-IN"/>
          </a:p>
        </p:txBody>
      </p:sp>
      <p:sp>
        <p:nvSpPr>
          <p:cNvPr id="6" name="Footer Placeholder 5"/>
          <p:cNvSpPr>
            <a:spLocks noGrp="1"/>
          </p:cNvSpPr>
          <p:nvPr>
            <p:ph type="ftr" sz="quarter" idx="11"/>
          </p:nvPr>
        </p:nvSpPr>
        <p:spPr/>
        <p:txBody>
          <a:bodyPr/>
          <a:lstStyle/>
          <a:p>
            <a:endParaRPr lang="mr-IN"/>
          </a:p>
        </p:txBody>
      </p:sp>
      <p:sp>
        <p:nvSpPr>
          <p:cNvPr id="7" name="Slide Number Placeholder 6"/>
          <p:cNvSpPr>
            <a:spLocks noGrp="1"/>
          </p:cNvSpPr>
          <p:nvPr>
            <p:ph type="sldNum" sz="quarter" idx="12"/>
          </p:nvPr>
        </p:nvSpPr>
        <p:spPr/>
        <p:txBody>
          <a:bodyPr/>
          <a:lstStyle/>
          <a:p>
            <a:fld id="{5B4618FD-4CC0-4877-B21A-A581836ACC8C}" type="slidenum">
              <a:rPr lang="mr-IN" smtClean="0"/>
              <a:t>‹#›</a:t>
            </a:fld>
            <a:endParaRPr lang="mr-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756B8C5-0376-4447-A878-2473F54C3972}" type="datetimeFigureOut">
              <a:rPr lang="mr-IN" smtClean="0"/>
              <a:t>21-11-2021</a:t>
            </a:fld>
            <a:endParaRPr lang="mr-IN"/>
          </a:p>
        </p:txBody>
      </p:sp>
      <p:sp>
        <p:nvSpPr>
          <p:cNvPr id="8" name="Footer Placeholder 7"/>
          <p:cNvSpPr>
            <a:spLocks noGrp="1"/>
          </p:cNvSpPr>
          <p:nvPr>
            <p:ph type="ftr" sz="quarter" idx="11"/>
          </p:nvPr>
        </p:nvSpPr>
        <p:spPr/>
        <p:txBody>
          <a:bodyPr/>
          <a:lstStyle/>
          <a:p>
            <a:endParaRPr lang="mr-IN"/>
          </a:p>
        </p:txBody>
      </p:sp>
      <p:sp>
        <p:nvSpPr>
          <p:cNvPr id="9" name="Slide Number Placeholder 8"/>
          <p:cNvSpPr>
            <a:spLocks noGrp="1"/>
          </p:cNvSpPr>
          <p:nvPr>
            <p:ph type="sldNum" sz="quarter" idx="12"/>
          </p:nvPr>
        </p:nvSpPr>
        <p:spPr/>
        <p:txBody>
          <a:bodyPr/>
          <a:lstStyle/>
          <a:p>
            <a:fld id="{5B4618FD-4CC0-4877-B21A-A581836ACC8C}" type="slidenum">
              <a:rPr lang="mr-IN" smtClean="0"/>
              <a:t>‹#›</a:t>
            </a:fld>
            <a:endParaRPr lang="mr-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756B8C5-0376-4447-A878-2473F54C3972}" type="datetimeFigureOut">
              <a:rPr lang="mr-IN" smtClean="0"/>
              <a:t>21-11-2021</a:t>
            </a:fld>
            <a:endParaRPr lang="mr-IN"/>
          </a:p>
        </p:txBody>
      </p:sp>
      <p:sp>
        <p:nvSpPr>
          <p:cNvPr id="4" name="Footer Placeholder 3"/>
          <p:cNvSpPr>
            <a:spLocks noGrp="1"/>
          </p:cNvSpPr>
          <p:nvPr>
            <p:ph type="ftr" sz="quarter" idx="11"/>
          </p:nvPr>
        </p:nvSpPr>
        <p:spPr/>
        <p:txBody>
          <a:bodyPr/>
          <a:lstStyle/>
          <a:p>
            <a:endParaRPr lang="mr-IN"/>
          </a:p>
        </p:txBody>
      </p:sp>
      <p:sp>
        <p:nvSpPr>
          <p:cNvPr id="5" name="Slide Number Placeholder 4"/>
          <p:cNvSpPr>
            <a:spLocks noGrp="1"/>
          </p:cNvSpPr>
          <p:nvPr>
            <p:ph type="sldNum" sz="quarter" idx="12"/>
          </p:nvPr>
        </p:nvSpPr>
        <p:spPr/>
        <p:txBody>
          <a:bodyPr/>
          <a:lstStyle/>
          <a:p>
            <a:fld id="{5B4618FD-4CC0-4877-B21A-A581836ACC8C}" type="slidenum">
              <a:rPr lang="mr-IN" smtClean="0"/>
              <a:t>‹#›</a:t>
            </a:fld>
            <a:endParaRPr lang="mr-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56B8C5-0376-4447-A878-2473F54C3972}" type="datetimeFigureOut">
              <a:rPr lang="mr-IN" smtClean="0"/>
              <a:t>21-11-2021</a:t>
            </a:fld>
            <a:endParaRPr lang="mr-IN"/>
          </a:p>
        </p:txBody>
      </p:sp>
      <p:sp>
        <p:nvSpPr>
          <p:cNvPr id="3" name="Footer Placeholder 2"/>
          <p:cNvSpPr>
            <a:spLocks noGrp="1"/>
          </p:cNvSpPr>
          <p:nvPr>
            <p:ph type="ftr" sz="quarter" idx="11"/>
          </p:nvPr>
        </p:nvSpPr>
        <p:spPr/>
        <p:txBody>
          <a:bodyPr/>
          <a:lstStyle/>
          <a:p>
            <a:endParaRPr lang="mr-IN"/>
          </a:p>
        </p:txBody>
      </p:sp>
      <p:sp>
        <p:nvSpPr>
          <p:cNvPr id="4" name="Slide Number Placeholder 3"/>
          <p:cNvSpPr>
            <a:spLocks noGrp="1"/>
          </p:cNvSpPr>
          <p:nvPr>
            <p:ph type="sldNum" sz="quarter" idx="12"/>
          </p:nvPr>
        </p:nvSpPr>
        <p:spPr/>
        <p:txBody>
          <a:bodyPr/>
          <a:lstStyle/>
          <a:p>
            <a:fld id="{5B4618FD-4CC0-4877-B21A-A581836ACC8C}" type="slidenum">
              <a:rPr lang="mr-IN" smtClean="0"/>
              <a:t>‹#›</a:t>
            </a:fld>
            <a:endParaRPr lang="mr-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756B8C5-0376-4447-A878-2473F54C3972}" type="datetimeFigureOut">
              <a:rPr lang="mr-IN" smtClean="0"/>
              <a:t>21-11-2021</a:t>
            </a:fld>
            <a:endParaRPr lang="mr-IN"/>
          </a:p>
        </p:txBody>
      </p:sp>
      <p:sp>
        <p:nvSpPr>
          <p:cNvPr id="6" name="Footer Placeholder 5"/>
          <p:cNvSpPr>
            <a:spLocks noGrp="1"/>
          </p:cNvSpPr>
          <p:nvPr>
            <p:ph type="ftr" sz="quarter" idx="11"/>
          </p:nvPr>
        </p:nvSpPr>
        <p:spPr/>
        <p:txBody>
          <a:bodyPr/>
          <a:lstStyle/>
          <a:p>
            <a:endParaRPr lang="mr-IN"/>
          </a:p>
        </p:txBody>
      </p:sp>
      <p:sp>
        <p:nvSpPr>
          <p:cNvPr id="7" name="Slide Number Placeholder 6"/>
          <p:cNvSpPr>
            <a:spLocks noGrp="1"/>
          </p:cNvSpPr>
          <p:nvPr>
            <p:ph type="sldNum" sz="quarter" idx="12"/>
          </p:nvPr>
        </p:nvSpPr>
        <p:spPr/>
        <p:txBody>
          <a:bodyPr/>
          <a:lstStyle/>
          <a:p>
            <a:fld id="{5B4618FD-4CC0-4877-B21A-A581836ACC8C}" type="slidenum">
              <a:rPr lang="mr-IN" smtClean="0"/>
              <a:t>‹#›</a:t>
            </a:fld>
            <a:endParaRPr lang="mr-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756B8C5-0376-4447-A878-2473F54C3972}" type="datetimeFigureOut">
              <a:rPr lang="mr-IN" smtClean="0"/>
              <a:t>21-11-2021</a:t>
            </a:fld>
            <a:endParaRPr lang="mr-IN"/>
          </a:p>
        </p:txBody>
      </p:sp>
      <p:sp>
        <p:nvSpPr>
          <p:cNvPr id="6" name="Footer Placeholder 5"/>
          <p:cNvSpPr>
            <a:spLocks noGrp="1"/>
          </p:cNvSpPr>
          <p:nvPr>
            <p:ph type="ftr" sz="quarter" idx="11"/>
          </p:nvPr>
        </p:nvSpPr>
        <p:spPr/>
        <p:txBody>
          <a:bodyPr/>
          <a:lstStyle/>
          <a:p>
            <a:endParaRPr lang="mr-IN"/>
          </a:p>
        </p:txBody>
      </p:sp>
      <p:sp>
        <p:nvSpPr>
          <p:cNvPr id="7" name="Slide Number Placeholder 6"/>
          <p:cNvSpPr>
            <a:spLocks noGrp="1"/>
          </p:cNvSpPr>
          <p:nvPr>
            <p:ph type="sldNum" sz="quarter" idx="12"/>
          </p:nvPr>
        </p:nvSpPr>
        <p:spPr>
          <a:xfrm>
            <a:off x="8077200" y="6356350"/>
            <a:ext cx="609600" cy="365125"/>
          </a:xfrm>
        </p:spPr>
        <p:txBody>
          <a:bodyPr/>
          <a:lstStyle/>
          <a:p>
            <a:fld id="{5B4618FD-4CC0-4877-B21A-A581836ACC8C}" type="slidenum">
              <a:rPr lang="mr-IN" smtClean="0"/>
              <a:t>‹#›</a:t>
            </a:fld>
            <a:endParaRPr lang="mr-IN"/>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756B8C5-0376-4447-A878-2473F54C3972}" type="datetimeFigureOut">
              <a:rPr lang="mr-IN" smtClean="0"/>
              <a:t>21-11-2021</a:t>
            </a:fld>
            <a:endParaRPr lang="mr-IN"/>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mr-IN"/>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B4618FD-4CC0-4877-B21A-A581836ACC8C}" type="slidenum">
              <a:rPr lang="mr-IN" smtClean="0"/>
              <a:t>‹#›</a:t>
            </a:fld>
            <a:endParaRPr lang="mr-IN"/>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pradeeptawade26@yahoo.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700808"/>
            <a:ext cx="7851648" cy="2633464"/>
          </a:xfrm>
        </p:spPr>
        <p:txBody>
          <a:bodyPr>
            <a:normAutofit/>
          </a:bodyPr>
          <a:lstStyle/>
          <a:p>
            <a:pPr algn="l"/>
            <a:r>
              <a:rPr lang="en-US" sz="4800" dirty="0" smtClean="0">
                <a:solidFill>
                  <a:schemeClr val="tx1"/>
                </a:solidFill>
                <a:effectLst/>
                <a:latin typeface="Times New Roman" panose="02020603050405020304" pitchFamily="18" charset="0"/>
                <a:cs typeface="Times New Roman" panose="02020603050405020304" pitchFamily="18" charset="0"/>
              </a:rPr>
              <a:t>Chapter-</a:t>
            </a:r>
            <a:br>
              <a:rPr lang="en-US" sz="4800" dirty="0" smtClean="0">
                <a:solidFill>
                  <a:schemeClr val="tx1"/>
                </a:solidFill>
                <a:effectLst/>
                <a:latin typeface="Times New Roman" panose="02020603050405020304" pitchFamily="18" charset="0"/>
                <a:cs typeface="Times New Roman" panose="02020603050405020304" pitchFamily="18" charset="0"/>
              </a:rPr>
            </a:br>
            <a:r>
              <a:rPr lang="en-US" sz="4800" dirty="0" smtClean="0">
                <a:solidFill>
                  <a:schemeClr val="tx1"/>
                </a:solidFill>
                <a:effectLst/>
                <a:latin typeface="Times New Roman" panose="02020603050405020304" pitchFamily="18" charset="0"/>
                <a:cs typeface="Times New Roman" panose="02020603050405020304" pitchFamily="18" charset="0"/>
              </a:rPr>
              <a:t>Partnership </a:t>
            </a:r>
            <a:r>
              <a:rPr lang="en-US" sz="4800" dirty="0">
                <a:solidFill>
                  <a:schemeClr val="tx1"/>
                </a:solidFill>
                <a:effectLst/>
                <a:latin typeface="Times New Roman" panose="02020603050405020304" pitchFamily="18" charset="0"/>
                <a:cs typeface="Times New Roman" panose="02020603050405020304" pitchFamily="18" charset="0"/>
              </a:rPr>
              <a:t>Final </a:t>
            </a:r>
            <a:r>
              <a:rPr lang="en-US" sz="4800" dirty="0" smtClean="0">
                <a:solidFill>
                  <a:schemeClr val="tx1"/>
                </a:solidFill>
                <a:effectLst/>
                <a:latin typeface="Times New Roman" panose="02020603050405020304" pitchFamily="18" charset="0"/>
                <a:cs typeface="Times New Roman" panose="02020603050405020304" pitchFamily="18" charset="0"/>
              </a:rPr>
              <a:t>Account</a:t>
            </a:r>
            <a:br>
              <a:rPr lang="en-US" sz="4800" dirty="0" smtClean="0">
                <a:solidFill>
                  <a:schemeClr val="tx1"/>
                </a:solidFill>
                <a:effectLst/>
                <a:latin typeface="Times New Roman" panose="02020603050405020304" pitchFamily="18" charset="0"/>
                <a:cs typeface="Times New Roman" panose="02020603050405020304" pitchFamily="18" charset="0"/>
              </a:rPr>
            </a:br>
            <a:endParaRPr lang="mr-IN" sz="48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6584061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15416"/>
            <a:ext cx="8229600" cy="1143000"/>
          </a:xfrm>
        </p:spPr>
        <p:txBody>
          <a:bodyPr>
            <a:normAutofit/>
          </a:bodyPr>
          <a:lstStyle/>
          <a:p>
            <a:r>
              <a:rPr lang="en-US" sz="4000" dirty="0">
                <a:solidFill>
                  <a:schemeClr val="tx1"/>
                </a:solidFill>
                <a:latin typeface="Times New Roman" panose="02020603050405020304" pitchFamily="18" charset="0"/>
                <a:cs typeface="Times New Roman" panose="02020603050405020304" pitchFamily="18" charset="0"/>
              </a:rPr>
              <a:t>Partnership Final </a:t>
            </a:r>
            <a:r>
              <a:rPr lang="en-US" sz="4000" dirty="0" smtClean="0">
                <a:solidFill>
                  <a:schemeClr val="tx1"/>
                </a:solidFill>
                <a:latin typeface="Times New Roman" panose="02020603050405020304" pitchFamily="18" charset="0"/>
                <a:cs typeface="Times New Roman" panose="02020603050405020304" pitchFamily="18" charset="0"/>
              </a:rPr>
              <a:t>Account</a:t>
            </a:r>
            <a:endParaRPr lang="mr-IN" sz="4000" dirty="0"/>
          </a:p>
        </p:txBody>
      </p:sp>
      <p:sp>
        <p:nvSpPr>
          <p:cNvPr id="3" name="Content Placeholder 2"/>
          <p:cNvSpPr>
            <a:spLocks noGrp="1"/>
          </p:cNvSpPr>
          <p:nvPr>
            <p:ph idx="1"/>
          </p:nvPr>
        </p:nvSpPr>
        <p:spPr>
          <a:xfrm>
            <a:off x="539552" y="980728"/>
            <a:ext cx="8229600" cy="5544616"/>
          </a:xfrm>
        </p:spPr>
        <p:txBody>
          <a:bodyPr>
            <a:normAutofit fontScale="92500" lnSpcReduction="10000"/>
          </a:bodyPr>
          <a:lstStyle/>
          <a:p>
            <a:pPr marL="0" indent="0">
              <a:buNone/>
            </a:pPr>
            <a:r>
              <a:rPr lang="en-US" sz="2000" b="1" u="sng" dirty="0">
                <a:latin typeface="Times New Roman" panose="02020603050405020304" pitchFamily="18" charset="0"/>
                <a:cs typeface="Times New Roman" panose="02020603050405020304" pitchFamily="18" charset="0"/>
              </a:rPr>
              <a:t>Goodwill adjustment on day of </a:t>
            </a:r>
            <a:r>
              <a:rPr lang="en-US" sz="2000" b="1" u="sng" dirty="0" smtClean="0">
                <a:latin typeface="Times New Roman" panose="02020603050405020304" pitchFamily="18" charset="0"/>
                <a:cs typeface="Times New Roman" panose="02020603050405020304" pitchFamily="18" charset="0"/>
              </a:rPr>
              <a:t>Retirement:</a:t>
            </a:r>
          </a:p>
          <a:p>
            <a:pPr marL="0" indent="0">
              <a:buNone/>
            </a:pPr>
            <a:endParaRPr lang="en-US" sz="2000" u="sng" dirty="0">
              <a:latin typeface="Times New Roman" panose="02020603050405020304" pitchFamily="18" charset="0"/>
              <a:cs typeface="Times New Roman" panose="02020603050405020304" pitchFamily="18" charset="0"/>
            </a:endParaRPr>
          </a:p>
          <a:p>
            <a:pPr marL="0" lvl="0" indent="0">
              <a:buNone/>
            </a:pPr>
            <a:r>
              <a:rPr lang="en-US" sz="2000" b="1" dirty="0" smtClean="0">
                <a:latin typeface="Times New Roman" panose="02020603050405020304" pitchFamily="18" charset="0"/>
                <a:cs typeface="Times New Roman" panose="02020603050405020304" pitchFamily="18" charset="0"/>
              </a:rPr>
              <a:t>1) If </a:t>
            </a:r>
            <a:r>
              <a:rPr lang="en-US" sz="2000" b="1" dirty="0">
                <a:latin typeface="Times New Roman" panose="02020603050405020304" pitchFamily="18" charset="0"/>
                <a:cs typeface="Times New Roman" panose="02020603050405020304" pitchFamily="18" charset="0"/>
              </a:rPr>
              <a:t>goodwill is raised to its full value i.e. Goodwill bought into the books only.</a:t>
            </a:r>
            <a:endParaRPr lang="en-US" sz="2000" dirty="0">
              <a:latin typeface="Times New Roman" panose="02020603050405020304" pitchFamily="18" charset="0"/>
              <a:cs typeface="Times New Roman" panose="02020603050405020304" pitchFamily="18" charset="0"/>
            </a:endParaRPr>
          </a:p>
          <a:p>
            <a:pPr marL="0" lvl="0" indent="0">
              <a:buNone/>
            </a:pPr>
            <a:r>
              <a:rPr lang="en-US" sz="2000" dirty="0" smtClean="0">
                <a:latin typeface="Times New Roman" panose="02020603050405020304" pitchFamily="18" charset="0"/>
                <a:cs typeface="Times New Roman" panose="02020603050405020304" pitchFamily="18" charset="0"/>
              </a:rPr>
              <a:t>	Goodwill </a:t>
            </a:r>
            <a:r>
              <a:rPr lang="en-US" sz="2000" dirty="0">
                <a:latin typeface="Times New Roman" panose="02020603050405020304" pitchFamily="18" charset="0"/>
                <a:cs typeface="Times New Roman" panose="02020603050405020304" pitchFamily="18" charset="0"/>
              </a:rPr>
              <a:t>A/c ------------------------------------------</a:t>
            </a:r>
            <a:r>
              <a:rPr lang="en-US" sz="2000" dirty="0" err="1">
                <a:latin typeface="Times New Roman" panose="02020603050405020304" pitchFamily="18" charset="0"/>
                <a:cs typeface="Times New Roman" panose="02020603050405020304" pitchFamily="18" charset="0"/>
              </a:rPr>
              <a:t>Dr</a:t>
            </a:r>
            <a:r>
              <a:rPr lang="en-US" sz="2000" dirty="0">
                <a:latin typeface="Times New Roman" panose="02020603050405020304" pitchFamily="18" charset="0"/>
                <a:cs typeface="Times New Roman" panose="02020603050405020304" pitchFamily="18" charset="0"/>
              </a:rPr>
              <a:t>   </a:t>
            </a:r>
          </a:p>
          <a:p>
            <a:pPr marL="0" indent="0">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To All Partners Capital A/c</a:t>
            </a:r>
          </a:p>
          <a:p>
            <a:pPr marL="0" lvl="0" indent="0">
              <a:buNone/>
            </a:pPr>
            <a:r>
              <a:rPr lang="en-US" sz="2000" b="1" dirty="0" smtClean="0">
                <a:latin typeface="Times New Roman" panose="02020603050405020304" pitchFamily="18" charset="0"/>
                <a:cs typeface="Times New Roman" panose="02020603050405020304" pitchFamily="18" charset="0"/>
              </a:rPr>
              <a:t>2) If </a:t>
            </a:r>
            <a:r>
              <a:rPr lang="en-US" sz="2000" b="1" dirty="0">
                <a:latin typeface="Times New Roman" panose="02020603050405020304" pitchFamily="18" charset="0"/>
                <a:cs typeface="Times New Roman" panose="02020603050405020304" pitchFamily="18" charset="0"/>
              </a:rPr>
              <a:t>goodwill is raised to its full value i.e. Goodwill bought into the books and written off</a:t>
            </a:r>
            <a:r>
              <a:rPr lang="en-US" sz="2000" dirty="0">
                <a:latin typeface="Times New Roman" panose="02020603050405020304" pitchFamily="18" charset="0"/>
                <a:cs typeface="Times New Roman" panose="02020603050405020304" pitchFamily="18" charset="0"/>
              </a:rPr>
              <a:t>.</a:t>
            </a:r>
          </a:p>
          <a:p>
            <a:pPr marL="0" indent="0">
              <a:buNone/>
            </a:pPr>
            <a:r>
              <a:rPr lang="en-US" sz="2000" dirty="0">
                <a:latin typeface="Times New Roman" panose="02020603050405020304" pitchFamily="18" charset="0"/>
                <a:cs typeface="Times New Roman" panose="02020603050405020304" pitchFamily="18" charset="0"/>
              </a:rPr>
              <a:t> </a:t>
            </a:r>
          </a:p>
          <a:p>
            <a:pPr marL="0" lvl="0" indent="0">
              <a:buNone/>
            </a:pPr>
            <a:r>
              <a:rPr lang="en-US" sz="2000" dirty="0" smtClean="0">
                <a:latin typeface="Times New Roman" panose="02020603050405020304" pitchFamily="18" charset="0"/>
                <a:cs typeface="Times New Roman" panose="02020603050405020304" pitchFamily="18" charset="0"/>
              </a:rPr>
              <a:t>	a) Goodwill </a:t>
            </a:r>
            <a:r>
              <a:rPr lang="en-US" sz="2000" dirty="0">
                <a:latin typeface="Times New Roman" panose="02020603050405020304" pitchFamily="18" charset="0"/>
                <a:cs typeface="Times New Roman" panose="02020603050405020304" pitchFamily="18" charset="0"/>
              </a:rPr>
              <a:t>A/c ------------------------------------------</a:t>
            </a:r>
            <a:r>
              <a:rPr lang="en-US" sz="2000" dirty="0" err="1">
                <a:latin typeface="Times New Roman" panose="02020603050405020304" pitchFamily="18" charset="0"/>
                <a:cs typeface="Times New Roman" panose="02020603050405020304" pitchFamily="18" charset="0"/>
              </a:rPr>
              <a:t>Dr</a:t>
            </a:r>
            <a:r>
              <a:rPr lang="en-US" sz="2000" dirty="0">
                <a:latin typeface="Times New Roman" panose="02020603050405020304" pitchFamily="18" charset="0"/>
                <a:cs typeface="Times New Roman" panose="02020603050405020304" pitchFamily="18" charset="0"/>
              </a:rPr>
              <a:t>   </a:t>
            </a:r>
          </a:p>
          <a:p>
            <a:pPr marL="0" indent="0">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To All Partners Capital A/c   (Old PSR)                            </a:t>
            </a:r>
          </a:p>
          <a:p>
            <a:pPr marL="0" indent="0">
              <a:buNone/>
            </a:pPr>
            <a:r>
              <a:rPr lang="en-US" sz="2000" dirty="0">
                <a:latin typeface="Times New Roman" panose="02020603050405020304" pitchFamily="18" charset="0"/>
                <a:cs typeface="Times New Roman" panose="02020603050405020304" pitchFamily="18" charset="0"/>
              </a:rPr>
              <a:t>    </a:t>
            </a:r>
          </a:p>
          <a:p>
            <a:pPr marL="0" lvl="0" indent="0">
              <a:buNone/>
            </a:pPr>
            <a:r>
              <a:rPr lang="en-US" sz="2000" dirty="0" smtClean="0">
                <a:latin typeface="Times New Roman" panose="02020603050405020304" pitchFamily="18" charset="0"/>
                <a:cs typeface="Times New Roman" panose="02020603050405020304" pitchFamily="18" charset="0"/>
              </a:rPr>
              <a:t>	b) Remaining </a:t>
            </a:r>
            <a:r>
              <a:rPr lang="en-US" sz="2000" dirty="0">
                <a:latin typeface="Times New Roman" panose="02020603050405020304" pitchFamily="18" charset="0"/>
                <a:cs typeface="Times New Roman" panose="02020603050405020304" pitchFamily="18" charset="0"/>
              </a:rPr>
              <a:t>Partners Capital A/c--------------------</a:t>
            </a:r>
            <a:r>
              <a:rPr lang="en-US" sz="2000" dirty="0" err="1">
                <a:latin typeface="Times New Roman" panose="02020603050405020304" pitchFamily="18" charset="0"/>
                <a:cs typeface="Times New Roman" panose="02020603050405020304" pitchFamily="18" charset="0"/>
              </a:rPr>
              <a:t>Dr</a:t>
            </a:r>
            <a:r>
              <a:rPr lang="en-US" sz="2000" dirty="0">
                <a:latin typeface="Times New Roman" panose="02020603050405020304" pitchFamily="18" charset="0"/>
                <a:cs typeface="Times New Roman" panose="02020603050405020304" pitchFamily="18" charset="0"/>
              </a:rPr>
              <a:t> ( New PSR)</a:t>
            </a:r>
          </a:p>
          <a:p>
            <a:pPr marL="0" indent="0">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To </a:t>
            </a:r>
            <a:r>
              <a:rPr lang="en-US" sz="2000" dirty="0">
                <a:latin typeface="Times New Roman" panose="02020603050405020304" pitchFamily="18" charset="0"/>
                <a:cs typeface="Times New Roman" panose="02020603050405020304" pitchFamily="18" charset="0"/>
              </a:rPr>
              <a:t>Goodwill A/c</a:t>
            </a:r>
          </a:p>
          <a:p>
            <a:pPr marL="0" indent="0">
              <a:buNone/>
            </a:pPr>
            <a:r>
              <a:rPr lang="en-US" sz="2000" dirty="0">
                <a:latin typeface="Times New Roman" panose="02020603050405020304" pitchFamily="18" charset="0"/>
                <a:cs typeface="Times New Roman" panose="02020603050405020304" pitchFamily="18" charset="0"/>
              </a:rPr>
              <a:t>In simple world ---------  </a:t>
            </a:r>
          </a:p>
          <a:p>
            <a:pPr marL="0" indent="0">
              <a:buNone/>
            </a:pPr>
            <a:r>
              <a:rPr lang="en-US" sz="2000" dirty="0">
                <a:latin typeface="Times New Roman" panose="02020603050405020304" pitchFamily="18" charset="0"/>
                <a:cs typeface="Times New Roman" panose="02020603050405020304" pitchFamily="18" charset="0"/>
              </a:rPr>
              <a:t>Remaining Partners Capital A/c--------------------</a:t>
            </a:r>
            <a:r>
              <a:rPr lang="en-US" sz="2000" dirty="0" err="1">
                <a:latin typeface="Times New Roman" panose="02020603050405020304" pitchFamily="18" charset="0"/>
                <a:cs typeface="Times New Roman" panose="02020603050405020304" pitchFamily="18" charset="0"/>
              </a:rPr>
              <a:t>Dr</a:t>
            </a:r>
            <a:r>
              <a:rPr lang="en-US" sz="2000" dirty="0">
                <a:latin typeface="Times New Roman" panose="02020603050405020304" pitchFamily="18" charset="0"/>
                <a:cs typeface="Times New Roman" panose="02020603050405020304" pitchFamily="18" charset="0"/>
              </a:rPr>
              <a:t> (New PSR)</a:t>
            </a:r>
          </a:p>
          <a:p>
            <a:pPr marL="0" indent="0">
              <a:buNone/>
            </a:pPr>
            <a:r>
              <a:rPr lang="en-US" sz="2000" dirty="0">
                <a:latin typeface="Times New Roman" panose="02020603050405020304" pitchFamily="18" charset="0"/>
                <a:cs typeface="Times New Roman" panose="02020603050405020304" pitchFamily="18" charset="0"/>
              </a:rPr>
              <a:t>            To All Partners Capital A/c (Old PSR)</a:t>
            </a:r>
          </a:p>
          <a:p>
            <a:pPr marL="0" indent="0">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90491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15416"/>
            <a:ext cx="8229600" cy="1143000"/>
          </a:xfrm>
        </p:spPr>
        <p:txBody>
          <a:bodyPr>
            <a:normAutofit/>
          </a:bodyPr>
          <a:lstStyle/>
          <a:p>
            <a:r>
              <a:rPr lang="en-US" sz="4000" dirty="0">
                <a:solidFill>
                  <a:schemeClr val="tx1"/>
                </a:solidFill>
                <a:latin typeface="Times New Roman" panose="02020603050405020304" pitchFamily="18" charset="0"/>
                <a:cs typeface="Times New Roman" panose="02020603050405020304" pitchFamily="18" charset="0"/>
              </a:rPr>
              <a:t>Partnership Final </a:t>
            </a:r>
            <a:r>
              <a:rPr lang="en-US" sz="4000" dirty="0" smtClean="0">
                <a:solidFill>
                  <a:schemeClr val="tx1"/>
                </a:solidFill>
                <a:latin typeface="Times New Roman" panose="02020603050405020304" pitchFamily="18" charset="0"/>
                <a:cs typeface="Times New Roman" panose="02020603050405020304" pitchFamily="18" charset="0"/>
              </a:rPr>
              <a:t>Account</a:t>
            </a:r>
            <a:endParaRPr lang="mr-IN" sz="4000" dirty="0"/>
          </a:p>
        </p:txBody>
      </p:sp>
      <p:sp>
        <p:nvSpPr>
          <p:cNvPr id="3" name="Content Placeholder 2"/>
          <p:cNvSpPr>
            <a:spLocks noGrp="1"/>
          </p:cNvSpPr>
          <p:nvPr>
            <p:ph idx="1"/>
          </p:nvPr>
        </p:nvSpPr>
        <p:spPr>
          <a:xfrm>
            <a:off x="539552" y="980728"/>
            <a:ext cx="8229600" cy="5544616"/>
          </a:xfrm>
        </p:spPr>
        <p:txBody>
          <a:bodyPr>
            <a:normAutofit fontScale="92500" lnSpcReduction="10000"/>
          </a:bodyPr>
          <a:lstStyle/>
          <a:p>
            <a:pPr marL="0" indent="0">
              <a:buNone/>
            </a:pPr>
            <a:r>
              <a:rPr lang="en-US" sz="2200" b="1" u="sng" dirty="0">
                <a:latin typeface="Times New Roman" panose="02020603050405020304" pitchFamily="18" charset="0"/>
                <a:cs typeface="Times New Roman" panose="02020603050405020304" pitchFamily="18" charset="0"/>
              </a:rPr>
              <a:t>Death of partner in partnership firm</a:t>
            </a:r>
            <a:r>
              <a:rPr lang="en-US" sz="2200" u="sng" dirty="0">
                <a:latin typeface="Times New Roman" panose="02020603050405020304" pitchFamily="18" charset="0"/>
                <a:cs typeface="Times New Roman" panose="02020603050405020304" pitchFamily="18" charset="0"/>
              </a:rPr>
              <a:t>:</a:t>
            </a:r>
          </a:p>
          <a:p>
            <a:pPr marL="0" indent="0">
              <a:buNone/>
            </a:pPr>
            <a:endParaRPr lang="en-US" sz="2000" u="sng"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When partner retires he leaves firm voluntarily. When a partner dies, he stops to be a partner compulsorily. Thus death is compulsory retirement.</a:t>
            </a:r>
          </a:p>
          <a:p>
            <a:pPr algn="just"/>
            <a:r>
              <a:rPr lang="en-US" sz="2000" dirty="0">
                <a:latin typeface="Times New Roman" panose="02020603050405020304" pitchFamily="18" charset="0"/>
                <a:cs typeface="Times New Roman" panose="02020603050405020304" pitchFamily="18" charset="0"/>
              </a:rPr>
              <a:t>When partner die following adjustments have to be made.</a:t>
            </a:r>
          </a:p>
          <a:p>
            <a:pPr lvl="1"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There is change in profit sharing ratio.</a:t>
            </a:r>
          </a:p>
          <a:p>
            <a:pPr lvl="1"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The undistributed profits, reserve or losses are divided among all partners.</a:t>
            </a:r>
          </a:p>
          <a:p>
            <a:pPr lvl="1"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Goodwill may be valued and adjusted.</a:t>
            </a:r>
          </a:p>
          <a:p>
            <a:pPr lvl="1"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The assets and liabilities are revalued.</a:t>
            </a:r>
          </a:p>
          <a:p>
            <a:pPr lvl="1"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The decreased partners share in profit of the firm till his or her death is calculated.</a:t>
            </a:r>
          </a:p>
          <a:p>
            <a:pPr lvl="1"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The total amount due the decreased partner is calculated. This amount is payable to the legal heirs, Successors or executors of the will of the decrease partner.</a:t>
            </a:r>
          </a:p>
          <a:p>
            <a:pPr lvl="1"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If there is outstanding period, then interest is calculated on amount payable to decreased partner. This interest is borne by other remaining partners in their profit sharing ratio.</a:t>
            </a:r>
          </a:p>
          <a:p>
            <a:pPr marL="0" indent="0">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31954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5400" b="1" i="1" dirty="0">
                <a:solidFill>
                  <a:schemeClr val="accent1">
                    <a:lumMod val="75000"/>
                  </a:schemeClr>
                </a:solidFill>
                <a:latin typeface="French Script MT" pitchFamily="66" charset="0"/>
              </a:rPr>
              <a:t> </a:t>
            </a:r>
            <a:r>
              <a:rPr lang="en-US" sz="5400" b="1" dirty="0">
                <a:solidFill>
                  <a:schemeClr val="accent3"/>
                </a:solidFill>
                <a:latin typeface="Times New Roman" pitchFamily="18" charset="0"/>
                <a:cs typeface="Times New Roman" pitchFamily="18" charset="0"/>
              </a:rPr>
              <a:t>THANK</a:t>
            </a:r>
            <a:r>
              <a:rPr lang="en-US" sz="5400" dirty="0"/>
              <a:t> </a:t>
            </a:r>
            <a:r>
              <a:rPr lang="en-US" sz="5400" b="1" dirty="0">
                <a:solidFill>
                  <a:schemeClr val="accent3"/>
                </a:solidFill>
                <a:latin typeface="Times New Roman" pitchFamily="18" charset="0"/>
                <a:cs typeface="Times New Roman" pitchFamily="18" charset="0"/>
              </a:rPr>
              <a:t>YOU!!</a:t>
            </a:r>
            <a:endParaRPr lang="mr-IN" dirty="0"/>
          </a:p>
        </p:txBody>
      </p:sp>
      <p:sp>
        <p:nvSpPr>
          <p:cNvPr id="3" name="Content Placeholder 2"/>
          <p:cNvSpPr>
            <a:spLocks noGrp="1"/>
          </p:cNvSpPr>
          <p:nvPr>
            <p:ph idx="1"/>
          </p:nvPr>
        </p:nvSpPr>
        <p:spPr>
          <a:xfrm>
            <a:off x="457200" y="1935480"/>
            <a:ext cx="8229600" cy="3653760"/>
          </a:xfrm>
        </p:spPr>
        <p:txBody>
          <a:bodyPr/>
          <a:lstStyle/>
          <a:p>
            <a:pPr algn="ctr"/>
            <a:r>
              <a:rPr lang="en-US" sz="3600" b="1" dirty="0">
                <a:solidFill>
                  <a:schemeClr val="accent1">
                    <a:lumMod val="50000"/>
                  </a:schemeClr>
                </a:solidFill>
                <a:latin typeface="Times New Roman" panose="02020603050405020304" pitchFamily="18" charset="0"/>
                <a:cs typeface="Times New Roman" panose="02020603050405020304" pitchFamily="18" charset="0"/>
              </a:rPr>
              <a:t>Assistant Prof. Pradeep H. </a:t>
            </a:r>
            <a:r>
              <a:rPr lang="en-US" sz="3600" b="1" dirty="0" err="1">
                <a:solidFill>
                  <a:schemeClr val="accent1">
                    <a:lumMod val="50000"/>
                  </a:schemeClr>
                </a:solidFill>
                <a:latin typeface="Times New Roman" panose="02020603050405020304" pitchFamily="18" charset="0"/>
                <a:cs typeface="Times New Roman" panose="02020603050405020304" pitchFamily="18" charset="0"/>
              </a:rPr>
              <a:t>Tawade</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a:p>
            <a:pPr algn="ctr"/>
            <a:r>
              <a:rPr lang="en-US" dirty="0">
                <a:latin typeface="Times New Roman" panose="02020603050405020304" pitchFamily="18" charset="0"/>
                <a:cs typeface="Times New Roman" panose="02020603050405020304" pitchFamily="18" charset="0"/>
              </a:rPr>
              <a:t>DEPARTMENT OF ACCOUNTANCY,</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NSS College of Commerce &amp; Eco. </a:t>
            </a:r>
            <a:r>
              <a:rPr lang="en-US" dirty="0" err="1">
                <a:latin typeface="Times New Roman" panose="02020603050405020304" pitchFamily="18" charset="0"/>
                <a:cs typeface="Times New Roman" panose="02020603050405020304" pitchFamily="18" charset="0"/>
              </a:rPr>
              <a:t>Tardeo</a:t>
            </a:r>
            <a:r>
              <a:rPr lang="en-US" dirty="0">
                <a:latin typeface="Times New Roman" panose="02020603050405020304" pitchFamily="18" charset="0"/>
                <a:cs typeface="Times New Roman" panose="02020603050405020304" pitchFamily="18" charset="0"/>
              </a:rPr>
              <a:t>, Mumbai-34</a:t>
            </a:r>
          </a:p>
          <a:p>
            <a:pPr algn="ctr"/>
            <a:r>
              <a:rPr lang="en-US" dirty="0">
                <a:latin typeface="Times New Roman" panose="02020603050405020304" pitchFamily="18" charset="0"/>
                <a:cs typeface="Times New Roman" panose="02020603050405020304" pitchFamily="18" charset="0"/>
              </a:rPr>
              <a:t>Email ID  </a:t>
            </a:r>
            <a:r>
              <a:rPr lang="en-US" dirty="0">
                <a:latin typeface="Times New Roman" panose="02020603050405020304" pitchFamily="18" charset="0"/>
                <a:cs typeface="Times New Roman" panose="02020603050405020304" pitchFamily="18" charset="0"/>
                <a:hlinkClick r:id="rId2"/>
              </a:rPr>
              <a:t>pradeeptawade26@yahoo.com</a:t>
            </a:r>
            <a:endParaRPr lang="en-US" dirty="0">
              <a:latin typeface="Times New Roman" panose="02020603050405020304" pitchFamily="18" charset="0"/>
              <a:cs typeface="Times New Roman" panose="02020603050405020304" pitchFamily="18" charset="0"/>
            </a:endParaRPr>
          </a:p>
          <a:p>
            <a:pPr algn="ctr"/>
            <a:r>
              <a:rPr lang="en-US" dirty="0">
                <a:latin typeface="Times New Roman" panose="02020603050405020304" pitchFamily="18" charset="0"/>
                <a:cs typeface="Times New Roman" panose="02020603050405020304" pitchFamily="18" charset="0"/>
              </a:rPr>
              <a:t>Mobile No. 9619491859</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a:p>
            <a:endParaRPr lang="mr-IN" dirty="0"/>
          </a:p>
        </p:txBody>
      </p:sp>
    </p:spTree>
    <p:extLst>
      <p:ext uri="{BB962C8B-B14F-4D97-AF65-F5344CB8AC3E}">
        <p14:creationId xmlns:p14="http://schemas.microsoft.com/office/powerpoint/2010/main" val="3867456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15416"/>
            <a:ext cx="8229600" cy="1143000"/>
          </a:xfrm>
        </p:spPr>
        <p:txBody>
          <a:bodyPr>
            <a:normAutofit/>
          </a:bodyPr>
          <a:lstStyle/>
          <a:p>
            <a:r>
              <a:rPr lang="en-US" sz="4000" dirty="0">
                <a:solidFill>
                  <a:schemeClr val="tx1"/>
                </a:solidFill>
                <a:latin typeface="Times New Roman" panose="02020603050405020304" pitchFamily="18" charset="0"/>
                <a:cs typeface="Times New Roman" panose="02020603050405020304" pitchFamily="18" charset="0"/>
              </a:rPr>
              <a:t>Partnership Final </a:t>
            </a:r>
            <a:r>
              <a:rPr lang="en-US" sz="4000" dirty="0" smtClean="0">
                <a:solidFill>
                  <a:schemeClr val="tx1"/>
                </a:solidFill>
                <a:latin typeface="Times New Roman" panose="02020603050405020304" pitchFamily="18" charset="0"/>
                <a:cs typeface="Times New Roman" panose="02020603050405020304" pitchFamily="18" charset="0"/>
              </a:rPr>
              <a:t>Account</a:t>
            </a:r>
            <a:endParaRPr lang="mr-IN" sz="4000" dirty="0"/>
          </a:p>
        </p:txBody>
      </p:sp>
      <p:sp>
        <p:nvSpPr>
          <p:cNvPr id="3" name="Content Placeholder 2"/>
          <p:cNvSpPr>
            <a:spLocks noGrp="1"/>
          </p:cNvSpPr>
          <p:nvPr>
            <p:ph idx="1"/>
          </p:nvPr>
        </p:nvSpPr>
        <p:spPr>
          <a:xfrm>
            <a:off x="539552" y="980728"/>
            <a:ext cx="8229600" cy="5544616"/>
          </a:xfrm>
        </p:spPr>
        <p:txBody>
          <a:bodyPr>
            <a:normAutofit/>
          </a:bodyPr>
          <a:lstStyle/>
          <a:p>
            <a:pPr algn="just"/>
            <a:r>
              <a:rPr lang="en-US" sz="2000" dirty="0">
                <a:latin typeface="Times New Roman" panose="02020603050405020304" pitchFamily="18" charset="0"/>
                <a:cs typeface="Times New Roman" panose="02020603050405020304" pitchFamily="18" charset="0"/>
              </a:rPr>
              <a:t>Partnership final account is prepared in same style as we prepared in S.Y.J.C.</a:t>
            </a:r>
          </a:p>
          <a:p>
            <a:pPr algn="just"/>
            <a:r>
              <a:rPr lang="en-US" sz="2000" dirty="0">
                <a:latin typeface="Times New Roman" panose="02020603050405020304" pitchFamily="18" charset="0"/>
                <a:cs typeface="Times New Roman" panose="02020603050405020304" pitchFamily="18" charset="0"/>
              </a:rPr>
              <a:t>Where we have to prepare Trading Account, Profit and Loss Account, Partners Capital Account, Profit and Loss Appropriation Account (if necessary) and Balance Sheet.</a:t>
            </a:r>
          </a:p>
          <a:p>
            <a:pPr algn="just"/>
            <a:r>
              <a:rPr lang="en-US" sz="2000" dirty="0">
                <a:latin typeface="Times New Roman" panose="02020603050405020304" pitchFamily="18" charset="0"/>
                <a:cs typeface="Times New Roman" panose="02020603050405020304" pitchFamily="18" charset="0"/>
              </a:rPr>
              <a:t>Now we have to studied partnership final account in case of----</a:t>
            </a:r>
          </a:p>
          <a:p>
            <a:pPr lvl="1" algn="just"/>
            <a:r>
              <a:rPr lang="en-US" sz="1800" dirty="0">
                <a:latin typeface="Times New Roman" panose="02020603050405020304" pitchFamily="18" charset="0"/>
                <a:cs typeface="Times New Roman" panose="02020603050405020304" pitchFamily="18" charset="0"/>
              </a:rPr>
              <a:t>Admission of Partner in partnership firm during accounting year.</a:t>
            </a:r>
          </a:p>
          <a:p>
            <a:pPr lvl="1" algn="just"/>
            <a:r>
              <a:rPr lang="en-US" sz="1800" dirty="0">
                <a:latin typeface="Times New Roman" panose="02020603050405020304" pitchFamily="18" charset="0"/>
                <a:cs typeface="Times New Roman" panose="02020603050405020304" pitchFamily="18" charset="0"/>
              </a:rPr>
              <a:t>Retirement of any partner of partnership firm during accounting year and</a:t>
            </a:r>
          </a:p>
          <a:p>
            <a:pPr lvl="1" algn="just"/>
            <a:r>
              <a:rPr lang="en-US" sz="1800" dirty="0">
                <a:latin typeface="Times New Roman" panose="02020603050405020304" pitchFamily="18" charset="0"/>
                <a:cs typeface="Times New Roman" panose="02020603050405020304" pitchFamily="18" charset="0"/>
              </a:rPr>
              <a:t>Death of any partner of partnership firm during accounting year.</a:t>
            </a:r>
          </a:p>
          <a:p>
            <a:pPr lvl="1" algn="just"/>
            <a:r>
              <a:rPr lang="en-US" sz="1800" dirty="0">
                <a:latin typeface="Times New Roman" panose="02020603050405020304" pitchFamily="18" charset="0"/>
                <a:cs typeface="Times New Roman" panose="02020603050405020304" pitchFamily="18" charset="0"/>
              </a:rPr>
              <a:t>Simple final account of partnership.</a:t>
            </a:r>
          </a:p>
          <a:p>
            <a:pPr algn="just"/>
            <a:r>
              <a:rPr lang="en-US" sz="2000" dirty="0">
                <a:latin typeface="Times New Roman" panose="02020603050405020304" pitchFamily="18" charset="0"/>
                <a:cs typeface="Times New Roman" panose="02020603050405020304" pitchFamily="18" charset="0"/>
              </a:rPr>
              <a:t>There are two method which are </a:t>
            </a:r>
            <a:endParaRPr lang="en-US" sz="20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F</a:t>
            </a:r>
            <a:r>
              <a:rPr lang="en-US" sz="2000" dirty="0" smtClean="0">
                <a:latin typeface="Times New Roman" panose="02020603050405020304" pitchFamily="18" charset="0"/>
                <a:cs typeface="Times New Roman" panose="02020603050405020304" pitchFamily="18" charset="0"/>
              </a:rPr>
              <a:t>ixed </a:t>
            </a:r>
            <a:r>
              <a:rPr lang="en-US" sz="2000" dirty="0">
                <a:latin typeface="Times New Roman" panose="02020603050405020304" pitchFamily="18" charset="0"/>
                <a:cs typeface="Times New Roman" panose="02020603050405020304" pitchFamily="18" charset="0"/>
              </a:rPr>
              <a:t>capital method </a:t>
            </a:r>
            <a:endParaRPr lang="en-US" sz="20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Fluctuation </a:t>
            </a:r>
            <a:r>
              <a:rPr lang="en-US" sz="2000" dirty="0">
                <a:latin typeface="Times New Roman" panose="02020603050405020304" pitchFamily="18" charset="0"/>
                <a:cs typeface="Times New Roman" panose="02020603050405020304" pitchFamily="18" charset="0"/>
              </a:rPr>
              <a:t>capital method.</a:t>
            </a:r>
          </a:p>
          <a:p>
            <a:pPr marL="0" indent="0" algn="just">
              <a:buNone/>
            </a:pPr>
            <a:endParaRPr lang="en-US" sz="2000" dirty="0">
              <a:latin typeface="Times New Roman" panose="02020603050405020304" pitchFamily="18" charset="0"/>
              <a:cs typeface="Times New Roman" panose="02020603050405020304" pitchFamily="18" charset="0"/>
            </a:endParaRPr>
          </a:p>
          <a:p>
            <a:endParaRPr lang="mr-IN" sz="1600" dirty="0">
              <a:latin typeface="Times New Roman" panose="02020603050405020304" pitchFamily="18" charset="0"/>
            </a:endParaRPr>
          </a:p>
        </p:txBody>
      </p:sp>
    </p:spTree>
    <p:extLst>
      <p:ext uri="{BB962C8B-B14F-4D97-AF65-F5344CB8AC3E}">
        <p14:creationId xmlns:p14="http://schemas.microsoft.com/office/powerpoint/2010/main" val="3878909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15416"/>
            <a:ext cx="8229600" cy="1143000"/>
          </a:xfrm>
        </p:spPr>
        <p:txBody>
          <a:bodyPr>
            <a:normAutofit/>
          </a:bodyPr>
          <a:lstStyle/>
          <a:p>
            <a:r>
              <a:rPr lang="en-US" sz="4000" dirty="0">
                <a:solidFill>
                  <a:schemeClr val="tx1"/>
                </a:solidFill>
                <a:latin typeface="Times New Roman" panose="02020603050405020304" pitchFamily="18" charset="0"/>
                <a:cs typeface="Times New Roman" panose="02020603050405020304" pitchFamily="18" charset="0"/>
              </a:rPr>
              <a:t>Partnership Final </a:t>
            </a:r>
            <a:r>
              <a:rPr lang="en-US" sz="4000" dirty="0" smtClean="0">
                <a:solidFill>
                  <a:schemeClr val="tx1"/>
                </a:solidFill>
                <a:latin typeface="Times New Roman" panose="02020603050405020304" pitchFamily="18" charset="0"/>
                <a:cs typeface="Times New Roman" panose="02020603050405020304" pitchFamily="18" charset="0"/>
              </a:rPr>
              <a:t>Account</a:t>
            </a:r>
            <a:endParaRPr lang="mr-IN" sz="4000" dirty="0"/>
          </a:p>
        </p:txBody>
      </p:sp>
      <p:sp>
        <p:nvSpPr>
          <p:cNvPr id="3" name="Content Placeholder 2"/>
          <p:cNvSpPr>
            <a:spLocks noGrp="1"/>
          </p:cNvSpPr>
          <p:nvPr>
            <p:ph idx="1"/>
          </p:nvPr>
        </p:nvSpPr>
        <p:spPr>
          <a:xfrm>
            <a:off x="539552" y="980728"/>
            <a:ext cx="8229600" cy="5544616"/>
          </a:xfrm>
        </p:spPr>
        <p:txBody>
          <a:bodyPr>
            <a:normAutofit/>
          </a:bodyPr>
          <a:lstStyle/>
          <a:p>
            <a:pPr marL="0" indent="0" algn="just">
              <a:buNone/>
            </a:pPr>
            <a:r>
              <a:rPr lang="en-US" sz="2000" b="1" dirty="0">
                <a:latin typeface="Times New Roman" panose="02020603050405020304" pitchFamily="18" charset="0"/>
                <a:cs typeface="Times New Roman" panose="02020603050405020304" pitchFamily="18" charset="0"/>
              </a:rPr>
              <a:t>Admission of partner in partnership firm:-</a:t>
            </a:r>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A partner can be admitted in partnership during any date of accounting period. </a:t>
            </a:r>
          </a:p>
          <a:p>
            <a:pPr algn="just"/>
            <a:r>
              <a:rPr lang="en-US" sz="2000" dirty="0">
                <a:latin typeface="Times New Roman" panose="02020603050405020304" pitchFamily="18" charset="0"/>
                <a:cs typeface="Times New Roman" panose="02020603050405020304" pitchFamily="18" charset="0"/>
              </a:rPr>
              <a:t>If a partner is admitted on 1</a:t>
            </a:r>
            <a:r>
              <a:rPr lang="en-US" sz="2000" baseline="30000" dirty="0">
                <a:latin typeface="Times New Roman" panose="02020603050405020304" pitchFamily="18" charset="0"/>
                <a:cs typeface="Times New Roman" panose="02020603050405020304" pitchFamily="18" charset="0"/>
              </a:rPr>
              <a:t>st</a:t>
            </a:r>
            <a:r>
              <a:rPr lang="en-US" sz="2000" dirty="0">
                <a:latin typeface="Times New Roman" panose="02020603050405020304" pitchFamily="18" charset="0"/>
                <a:cs typeface="Times New Roman" panose="02020603050405020304" pitchFamily="18" charset="0"/>
              </a:rPr>
              <a:t> day of accounting year, he will be get his share of profit or loss earned during entire year. </a:t>
            </a:r>
          </a:p>
          <a:p>
            <a:pPr marL="0" indent="0" algn="just">
              <a:buNone/>
            </a:pPr>
            <a:r>
              <a:rPr lang="en-US" sz="2000" dirty="0">
                <a:latin typeface="Times New Roman" panose="02020603050405020304" pitchFamily="18" charset="0"/>
                <a:cs typeface="Times New Roman" panose="02020603050405020304" pitchFamily="18" charset="0"/>
              </a:rPr>
              <a:t>Example: </a:t>
            </a:r>
            <a:endParaRPr lang="en-US" sz="2000" dirty="0" smtClean="0">
              <a:latin typeface="Times New Roman" panose="02020603050405020304" pitchFamily="18" charset="0"/>
              <a:cs typeface="Times New Roman" panose="02020603050405020304" pitchFamily="18" charset="0"/>
            </a:endParaRPr>
          </a:p>
          <a:p>
            <a:pPr marL="0" indent="0" algn="just">
              <a:buNone/>
            </a:pPr>
            <a:r>
              <a:rPr lang="en-US" sz="2000" dirty="0" smtClean="0">
                <a:latin typeface="Times New Roman" panose="02020603050405020304" pitchFamily="18" charset="0"/>
                <a:cs typeface="Times New Roman" panose="02020603050405020304" pitchFamily="18" charset="0"/>
              </a:rPr>
              <a:t>If </a:t>
            </a:r>
            <a:r>
              <a:rPr lang="en-US" sz="2000" dirty="0">
                <a:latin typeface="Times New Roman" panose="02020603050405020304" pitchFamily="18" charset="0"/>
                <a:cs typeface="Times New Roman" panose="02020603050405020304" pitchFamily="18" charset="0"/>
              </a:rPr>
              <a:t>a firm whose accounting year begins on 1</a:t>
            </a:r>
            <a:r>
              <a:rPr lang="en-US" sz="2000" baseline="30000" dirty="0">
                <a:latin typeface="Times New Roman" panose="02020603050405020304" pitchFamily="18" charset="0"/>
                <a:cs typeface="Times New Roman" panose="02020603050405020304" pitchFamily="18" charset="0"/>
              </a:rPr>
              <a:t>st</a:t>
            </a:r>
            <a:r>
              <a:rPr lang="en-US" sz="2000" dirty="0">
                <a:latin typeface="Times New Roman" panose="02020603050405020304" pitchFamily="18" charset="0"/>
                <a:cs typeface="Times New Roman" panose="02020603050405020304" pitchFamily="18" charset="0"/>
              </a:rPr>
              <a:t> January and admits new partner on 1</a:t>
            </a:r>
            <a:r>
              <a:rPr lang="en-US" sz="2000" baseline="30000" dirty="0">
                <a:latin typeface="Times New Roman" panose="02020603050405020304" pitchFamily="18" charset="0"/>
                <a:cs typeface="Times New Roman" panose="02020603050405020304" pitchFamily="18" charset="0"/>
              </a:rPr>
              <a:t>st</a:t>
            </a:r>
            <a:r>
              <a:rPr lang="en-US" sz="2000" dirty="0">
                <a:latin typeface="Times New Roman" panose="02020603050405020304" pitchFamily="18" charset="0"/>
                <a:cs typeface="Times New Roman" panose="02020603050405020304" pitchFamily="18" charset="0"/>
              </a:rPr>
              <a:t> January, he will get his share of profits earned during the entire year.</a:t>
            </a:r>
          </a:p>
          <a:p>
            <a:pPr marL="0" indent="0" algn="just">
              <a:buNone/>
            </a:pPr>
            <a:r>
              <a:rPr lang="en-US" sz="2000" dirty="0">
                <a:latin typeface="Times New Roman" panose="02020603050405020304" pitchFamily="18" charset="0"/>
                <a:cs typeface="Times New Roman" panose="02020603050405020304" pitchFamily="18" charset="0"/>
              </a:rPr>
              <a:t>However if a new partner is admitted on any other day during </a:t>
            </a:r>
            <a:r>
              <a:rPr lang="en-US" sz="2000" dirty="0" smtClean="0">
                <a:latin typeface="Times New Roman" panose="02020603050405020304" pitchFamily="18" charset="0"/>
                <a:cs typeface="Times New Roman" panose="02020603050405020304" pitchFamily="18" charset="0"/>
              </a:rPr>
              <a:t>year.</a:t>
            </a:r>
            <a:endParaRPr lang="en-US" sz="2000" dirty="0">
              <a:latin typeface="Times New Roman" panose="02020603050405020304" pitchFamily="18" charset="0"/>
              <a:cs typeface="Times New Roman" panose="02020603050405020304" pitchFamily="18" charset="0"/>
            </a:endParaRPr>
          </a:p>
          <a:p>
            <a:pPr marL="0" indent="0" algn="just">
              <a:buNone/>
            </a:pPr>
            <a:r>
              <a:rPr lang="en-US" sz="2000" dirty="0">
                <a:latin typeface="Times New Roman" panose="02020603050405020304" pitchFamily="18" charset="0"/>
                <a:cs typeface="Times New Roman" panose="02020603050405020304" pitchFamily="18" charset="0"/>
              </a:rPr>
              <a:t>Example: </a:t>
            </a:r>
            <a:endParaRPr lang="en-US" sz="2000" dirty="0" smtClean="0">
              <a:latin typeface="Times New Roman" panose="02020603050405020304" pitchFamily="18" charset="0"/>
              <a:cs typeface="Times New Roman" panose="02020603050405020304" pitchFamily="18" charset="0"/>
            </a:endParaRPr>
          </a:p>
          <a:p>
            <a:pPr marL="0" indent="0" algn="just">
              <a:buNone/>
            </a:pPr>
            <a:r>
              <a:rPr lang="en-US" sz="2000" dirty="0" smtClean="0">
                <a:latin typeface="Times New Roman" panose="02020603050405020304" pitchFamily="18" charset="0"/>
                <a:cs typeface="Times New Roman" panose="02020603050405020304" pitchFamily="18" charset="0"/>
              </a:rPr>
              <a:t>on </a:t>
            </a:r>
            <a:r>
              <a:rPr lang="en-US" sz="2000" dirty="0">
                <a:latin typeface="Times New Roman" panose="02020603050405020304" pitchFamily="18" charset="0"/>
                <a:cs typeface="Times New Roman" panose="02020603050405020304" pitchFamily="18" charset="0"/>
              </a:rPr>
              <a:t>1</a:t>
            </a:r>
            <a:r>
              <a:rPr lang="en-US" sz="2000" baseline="30000" dirty="0">
                <a:latin typeface="Times New Roman" panose="02020603050405020304" pitchFamily="18" charset="0"/>
                <a:cs typeface="Times New Roman" panose="02020603050405020304" pitchFamily="18" charset="0"/>
              </a:rPr>
              <a:t>st</a:t>
            </a:r>
            <a:r>
              <a:rPr lang="en-US" sz="2000" dirty="0">
                <a:latin typeface="Times New Roman" panose="02020603050405020304" pitchFamily="18" charset="0"/>
                <a:cs typeface="Times New Roman" panose="02020603050405020304" pitchFamily="18" charset="0"/>
              </a:rPr>
              <a:t> October 2013, new partner is admitted in partnership firm and partnership accounting end on 31</a:t>
            </a:r>
            <a:r>
              <a:rPr lang="en-US" sz="2000" baseline="30000" dirty="0">
                <a:latin typeface="Times New Roman" panose="02020603050405020304" pitchFamily="18" charset="0"/>
                <a:cs typeface="Times New Roman" panose="02020603050405020304" pitchFamily="18" charset="0"/>
              </a:rPr>
              <a:t>st</a:t>
            </a:r>
            <a:r>
              <a:rPr lang="en-US" sz="2000" dirty="0">
                <a:latin typeface="Times New Roman" panose="02020603050405020304" pitchFamily="18" charset="0"/>
                <a:cs typeface="Times New Roman" panose="02020603050405020304" pitchFamily="18" charset="0"/>
              </a:rPr>
              <a:t> December 2013, so new partner can share in profits only during the period of 1-10-2013 to 31-12-2013.</a:t>
            </a:r>
          </a:p>
          <a:p>
            <a:pPr marL="0" indent="0" algn="just">
              <a:buNone/>
            </a:pPr>
            <a:r>
              <a:rPr lang="en-US" sz="2000" dirty="0">
                <a:latin typeface="Times New Roman" panose="02020603050405020304" pitchFamily="18" charset="0"/>
                <a:cs typeface="Times New Roman" panose="02020603050405020304" pitchFamily="18" charset="0"/>
              </a:rPr>
              <a:t>Thus total profit for 2013 must be divided into 2 parts i.e. Profit before admission and profit after admission (also called as Pre period and Post period)</a:t>
            </a:r>
          </a:p>
          <a:p>
            <a:pPr marL="0" indent="0">
              <a:buNone/>
            </a:pPr>
            <a:endParaRPr lang="mr-IN" sz="1600" dirty="0">
              <a:latin typeface="Times New Roman" panose="02020603050405020304" pitchFamily="18" charset="0"/>
            </a:endParaRPr>
          </a:p>
        </p:txBody>
      </p:sp>
    </p:spTree>
    <p:extLst>
      <p:ext uri="{BB962C8B-B14F-4D97-AF65-F5344CB8AC3E}">
        <p14:creationId xmlns:p14="http://schemas.microsoft.com/office/powerpoint/2010/main" val="34398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15416"/>
            <a:ext cx="8229600" cy="1143000"/>
          </a:xfrm>
        </p:spPr>
        <p:txBody>
          <a:bodyPr>
            <a:normAutofit/>
          </a:bodyPr>
          <a:lstStyle/>
          <a:p>
            <a:r>
              <a:rPr lang="en-US" sz="4000" dirty="0">
                <a:solidFill>
                  <a:schemeClr val="tx1"/>
                </a:solidFill>
                <a:latin typeface="Times New Roman" panose="02020603050405020304" pitchFamily="18" charset="0"/>
                <a:cs typeface="Times New Roman" panose="02020603050405020304" pitchFamily="18" charset="0"/>
              </a:rPr>
              <a:t>Partnership Final </a:t>
            </a:r>
            <a:r>
              <a:rPr lang="en-US" sz="4000" dirty="0" smtClean="0">
                <a:solidFill>
                  <a:schemeClr val="tx1"/>
                </a:solidFill>
                <a:latin typeface="Times New Roman" panose="02020603050405020304" pitchFamily="18" charset="0"/>
                <a:cs typeface="Times New Roman" panose="02020603050405020304" pitchFamily="18" charset="0"/>
              </a:rPr>
              <a:t>Account</a:t>
            </a:r>
            <a:endParaRPr lang="mr-IN" sz="4000" dirty="0"/>
          </a:p>
        </p:txBody>
      </p:sp>
      <p:sp>
        <p:nvSpPr>
          <p:cNvPr id="3" name="Content Placeholder 2"/>
          <p:cNvSpPr>
            <a:spLocks noGrp="1"/>
          </p:cNvSpPr>
          <p:nvPr>
            <p:ph idx="1"/>
          </p:nvPr>
        </p:nvSpPr>
        <p:spPr>
          <a:xfrm>
            <a:off x="539552" y="980728"/>
            <a:ext cx="8229600" cy="5544616"/>
          </a:xfrm>
        </p:spPr>
        <p:txBody>
          <a:bodyPr>
            <a:normAutofit/>
          </a:bodyPr>
          <a:lstStyle/>
          <a:p>
            <a:pPr marL="0" indent="0" algn="just">
              <a:buNone/>
            </a:pPr>
            <a:r>
              <a:rPr lang="en-US" sz="2000" b="1" dirty="0">
                <a:latin typeface="Times New Roman" panose="02020603050405020304" pitchFamily="18" charset="0"/>
                <a:cs typeface="Times New Roman" panose="02020603050405020304" pitchFamily="18" charset="0"/>
              </a:rPr>
              <a:t>Admission of partner in partnership firm:-</a:t>
            </a:r>
            <a:endParaRPr lang="en-US" sz="2000" dirty="0">
              <a:latin typeface="Times New Roman" panose="02020603050405020304" pitchFamily="18" charset="0"/>
              <a:cs typeface="Times New Roman" panose="02020603050405020304" pitchFamily="18" charset="0"/>
            </a:endParaRPr>
          </a:p>
          <a:p>
            <a:pPr marL="0" indent="0" algn="just">
              <a:buNone/>
            </a:pPr>
            <a:r>
              <a:rPr lang="en-US" sz="2000" dirty="0">
                <a:latin typeface="Times New Roman" panose="02020603050405020304" pitchFamily="18" charset="0"/>
                <a:cs typeface="Times New Roman" panose="02020603050405020304" pitchFamily="18" charset="0"/>
              </a:rPr>
              <a:t>How division of profits is done when partner is admitted during any day of accounting year shown below:</a:t>
            </a:r>
          </a:p>
          <a:p>
            <a:pPr marL="0" indent="0">
              <a:buNone/>
            </a:pPr>
            <a:endParaRPr lang="mr-IN" sz="1600" dirty="0">
              <a:latin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4069101442"/>
              </p:ext>
            </p:extLst>
          </p:nvPr>
        </p:nvGraphicFramePr>
        <p:xfrm>
          <a:off x="755573" y="2204864"/>
          <a:ext cx="7488834" cy="4104457"/>
        </p:xfrm>
        <a:graphic>
          <a:graphicData uri="http://schemas.openxmlformats.org/drawingml/2006/table">
            <a:tbl>
              <a:tblPr firstRow="1" firstCol="1" bandRow="1">
                <a:tableStyleId>{5940675A-B579-460E-94D1-54222C63F5DA}</a:tableStyleId>
              </a:tblPr>
              <a:tblGrid>
                <a:gridCol w="757721"/>
                <a:gridCol w="2218914"/>
                <a:gridCol w="4512199"/>
              </a:tblGrid>
              <a:tr h="273630">
                <a:tc>
                  <a:txBody>
                    <a:bodyPr/>
                    <a:lstStyle/>
                    <a:p>
                      <a:pPr algn="ctr">
                        <a:lnSpc>
                          <a:spcPct val="115000"/>
                        </a:lnSpc>
                        <a:spcAft>
                          <a:spcPts val="0"/>
                        </a:spcAft>
                      </a:pPr>
                      <a:r>
                        <a:rPr lang="en-US" sz="1400" b="1" dirty="0">
                          <a:effectLst/>
                          <a:latin typeface="Times New Roman" panose="02020603050405020304" pitchFamily="18" charset="0"/>
                          <a:cs typeface="Times New Roman" panose="02020603050405020304" pitchFamily="18" charset="0"/>
                        </a:rPr>
                        <a:t>Steps</a:t>
                      </a:r>
                      <a:endParaRPr lang="en-US" sz="1400" b="1"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15000"/>
                        </a:lnSpc>
                        <a:spcAft>
                          <a:spcPts val="0"/>
                        </a:spcAft>
                      </a:pPr>
                      <a:r>
                        <a:rPr lang="en-US" sz="1400" b="1" dirty="0">
                          <a:effectLst/>
                          <a:latin typeface="Times New Roman" panose="02020603050405020304" pitchFamily="18" charset="0"/>
                          <a:cs typeface="Times New Roman" panose="02020603050405020304" pitchFamily="18" charset="0"/>
                        </a:rPr>
                        <a:t>What is to be done</a:t>
                      </a:r>
                      <a:endParaRPr lang="en-US" sz="1400" b="1"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15000"/>
                        </a:lnSpc>
                        <a:spcAft>
                          <a:spcPts val="0"/>
                        </a:spcAft>
                      </a:pPr>
                      <a:r>
                        <a:rPr lang="en-US" sz="1400" b="1" dirty="0">
                          <a:effectLst/>
                          <a:latin typeface="Times New Roman" panose="02020603050405020304" pitchFamily="18" charset="0"/>
                          <a:cs typeface="Times New Roman" panose="02020603050405020304" pitchFamily="18" charset="0"/>
                        </a:rPr>
                        <a:t>How it is to  be done</a:t>
                      </a:r>
                      <a:endParaRPr lang="en-US" sz="1400" b="1" dirty="0">
                        <a:effectLst/>
                        <a:latin typeface="Times New Roman" panose="02020603050405020304" pitchFamily="18" charset="0"/>
                        <a:ea typeface="Calibri"/>
                        <a:cs typeface="Times New Roman" panose="02020603050405020304" pitchFamily="18" charset="0"/>
                      </a:endParaRPr>
                    </a:p>
                  </a:txBody>
                  <a:tcPr marL="68580" marR="68580" marT="0" marB="0"/>
                </a:tc>
              </a:tr>
              <a:tr h="547261">
                <a:tc>
                  <a:txBody>
                    <a:bodyPr/>
                    <a:lstStyle/>
                    <a:p>
                      <a:pPr algn="ctr">
                        <a:lnSpc>
                          <a:spcPct val="115000"/>
                        </a:lnSpc>
                        <a:spcAft>
                          <a:spcPts val="0"/>
                        </a:spcAft>
                      </a:pPr>
                      <a:r>
                        <a:rPr lang="en-US" sz="1400">
                          <a:effectLst/>
                          <a:latin typeface="Times New Roman" panose="02020603050405020304" pitchFamily="18" charset="0"/>
                          <a:cs typeface="Times New Roman" panose="02020603050405020304" pitchFamily="18" charset="0"/>
                        </a:rPr>
                        <a:t>1</a:t>
                      </a:r>
                      <a:endParaRPr lang="en-US" sz="140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just">
                        <a:lnSpc>
                          <a:spcPct val="115000"/>
                        </a:lnSpc>
                        <a:spcAft>
                          <a:spcPts val="0"/>
                        </a:spcAft>
                      </a:pPr>
                      <a:r>
                        <a:rPr lang="en-US" sz="1400" dirty="0">
                          <a:effectLst/>
                          <a:latin typeface="Times New Roman" panose="02020603050405020304" pitchFamily="18" charset="0"/>
                          <a:cs typeface="Times New Roman" panose="02020603050405020304" pitchFamily="18" charset="0"/>
                        </a:rPr>
                        <a:t>Divide accounting year in 2 periods</a:t>
                      </a:r>
                      <a:endParaRPr lang="en-US" sz="14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marL="342900" lvl="0" indent="-342900" algn="just">
                        <a:lnSpc>
                          <a:spcPct val="115000"/>
                        </a:lnSpc>
                        <a:spcAft>
                          <a:spcPts val="0"/>
                        </a:spcAft>
                        <a:buFont typeface="+mj-lt"/>
                        <a:buAutoNum type="alphaLcPeriod"/>
                      </a:pPr>
                      <a:r>
                        <a:rPr lang="en-US" sz="1400" dirty="0">
                          <a:effectLst/>
                          <a:latin typeface="Times New Roman" panose="02020603050405020304" pitchFamily="18" charset="0"/>
                          <a:cs typeface="Times New Roman" panose="02020603050405020304" pitchFamily="18" charset="0"/>
                        </a:rPr>
                        <a:t>Period upto date of admission</a:t>
                      </a:r>
                    </a:p>
                    <a:p>
                      <a:pPr marL="342900" lvl="0" indent="-342900" algn="just">
                        <a:lnSpc>
                          <a:spcPct val="115000"/>
                        </a:lnSpc>
                        <a:spcAft>
                          <a:spcPts val="0"/>
                        </a:spcAft>
                        <a:buFont typeface="+mj-lt"/>
                        <a:buAutoNum type="alphaLcPeriod"/>
                      </a:pPr>
                      <a:r>
                        <a:rPr lang="en-US" sz="1400" dirty="0">
                          <a:effectLst/>
                          <a:latin typeface="Times New Roman" panose="02020603050405020304" pitchFamily="18" charset="0"/>
                          <a:cs typeface="Times New Roman" panose="02020603050405020304" pitchFamily="18" charset="0"/>
                        </a:rPr>
                        <a:t>Period after date of admission</a:t>
                      </a:r>
                      <a:endParaRPr lang="en-US" sz="1400" dirty="0">
                        <a:effectLst/>
                        <a:latin typeface="Times New Roman" panose="02020603050405020304" pitchFamily="18" charset="0"/>
                        <a:ea typeface="Calibri"/>
                        <a:cs typeface="Times New Roman" panose="02020603050405020304" pitchFamily="18" charset="0"/>
                      </a:endParaRPr>
                    </a:p>
                  </a:txBody>
                  <a:tcPr marL="68580" marR="68580" marT="0" marB="0"/>
                </a:tc>
              </a:tr>
              <a:tr h="1094522">
                <a:tc>
                  <a:txBody>
                    <a:bodyPr/>
                    <a:lstStyle/>
                    <a:p>
                      <a:pPr algn="ctr">
                        <a:lnSpc>
                          <a:spcPct val="115000"/>
                        </a:lnSpc>
                        <a:spcAft>
                          <a:spcPts val="0"/>
                        </a:spcAft>
                      </a:pPr>
                      <a:r>
                        <a:rPr lang="en-US" sz="1400">
                          <a:effectLst/>
                          <a:latin typeface="Times New Roman" panose="02020603050405020304" pitchFamily="18" charset="0"/>
                          <a:cs typeface="Times New Roman" panose="02020603050405020304" pitchFamily="18" charset="0"/>
                        </a:rPr>
                        <a:t>2</a:t>
                      </a:r>
                      <a:endParaRPr lang="en-US" sz="140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just">
                        <a:lnSpc>
                          <a:spcPct val="115000"/>
                        </a:lnSpc>
                        <a:spcAft>
                          <a:spcPts val="0"/>
                        </a:spcAft>
                      </a:pPr>
                      <a:r>
                        <a:rPr lang="en-US" sz="1400" dirty="0">
                          <a:effectLst/>
                          <a:latin typeface="Times New Roman" panose="02020603050405020304" pitchFamily="18" charset="0"/>
                          <a:cs typeface="Times New Roman" panose="02020603050405020304" pitchFamily="18" charset="0"/>
                        </a:rPr>
                        <a:t>Divided all Expense in 2 periods</a:t>
                      </a:r>
                      <a:endParaRPr lang="en-US" sz="14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marL="342900" lvl="0" indent="-342900" algn="just">
                        <a:lnSpc>
                          <a:spcPct val="115000"/>
                        </a:lnSpc>
                        <a:spcAft>
                          <a:spcPts val="0"/>
                        </a:spcAft>
                        <a:buFont typeface="+mj-lt"/>
                        <a:buAutoNum type="alphaLcPeriod"/>
                      </a:pPr>
                      <a:r>
                        <a:rPr lang="en-US" sz="1400" dirty="0">
                          <a:effectLst/>
                          <a:latin typeface="Times New Roman" panose="02020603050405020304" pitchFamily="18" charset="0"/>
                          <a:cs typeface="Times New Roman" panose="02020603050405020304" pitchFamily="18" charset="0"/>
                        </a:rPr>
                        <a:t>On basis of Time (all Fixed expenses)</a:t>
                      </a:r>
                    </a:p>
                    <a:p>
                      <a:pPr marL="342900" lvl="0" indent="-342900" algn="just">
                        <a:lnSpc>
                          <a:spcPct val="115000"/>
                        </a:lnSpc>
                        <a:spcAft>
                          <a:spcPts val="0"/>
                        </a:spcAft>
                        <a:buFont typeface="+mj-lt"/>
                        <a:buAutoNum type="alphaLcPeriod"/>
                      </a:pPr>
                      <a:r>
                        <a:rPr lang="en-US" sz="1400" dirty="0">
                          <a:effectLst/>
                          <a:latin typeface="Times New Roman" panose="02020603050405020304" pitchFamily="18" charset="0"/>
                          <a:cs typeface="Times New Roman" panose="02020603050405020304" pitchFamily="18" charset="0"/>
                        </a:rPr>
                        <a:t>On basis of Sales ( all Other expenses)</a:t>
                      </a:r>
                    </a:p>
                    <a:p>
                      <a:pPr marL="342900" lvl="0" indent="-342900" algn="just">
                        <a:lnSpc>
                          <a:spcPct val="115000"/>
                        </a:lnSpc>
                        <a:spcAft>
                          <a:spcPts val="0"/>
                        </a:spcAft>
                        <a:buFont typeface="+mj-lt"/>
                        <a:buAutoNum type="alphaLcPeriod"/>
                      </a:pPr>
                      <a:r>
                        <a:rPr lang="en-US" sz="1400" dirty="0">
                          <a:effectLst/>
                          <a:latin typeface="Times New Roman" panose="02020603050405020304" pitchFamily="18" charset="0"/>
                          <a:cs typeface="Times New Roman" panose="02020603050405020304" pitchFamily="18" charset="0"/>
                        </a:rPr>
                        <a:t>As per details given </a:t>
                      </a:r>
                    </a:p>
                    <a:p>
                      <a:pPr marL="342900" lvl="0" indent="-342900" algn="just">
                        <a:lnSpc>
                          <a:spcPct val="115000"/>
                        </a:lnSpc>
                        <a:spcAft>
                          <a:spcPts val="0"/>
                        </a:spcAft>
                        <a:buFont typeface="+mj-lt"/>
                        <a:buAutoNum type="alphaLcPeriod"/>
                      </a:pPr>
                      <a:r>
                        <a:rPr lang="en-US" sz="1400" dirty="0">
                          <a:effectLst/>
                          <a:latin typeface="Times New Roman" panose="02020603050405020304" pitchFamily="18" charset="0"/>
                          <a:cs typeface="Times New Roman" panose="02020603050405020304" pitchFamily="18" charset="0"/>
                        </a:rPr>
                        <a:t>Specially in a particular period</a:t>
                      </a:r>
                      <a:endParaRPr lang="en-US" sz="1400" dirty="0">
                        <a:effectLst/>
                        <a:latin typeface="Times New Roman" panose="02020603050405020304" pitchFamily="18" charset="0"/>
                        <a:ea typeface="Calibri"/>
                        <a:cs typeface="Times New Roman" panose="02020603050405020304" pitchFamily="18" charset="0"/>
                      </a:endParaRPr>
                    </a:p>
                  </a:txBody>
                  <a:tcPr marL="68580" marR="68580" marT="0" marB="0"/>
                </a:tc>
              </a:tr>
              <a:tr h="1094522">
                <a:tc>
                  <a:txBody>
                    <a:bodyPr/>
                    <a:lstStyle/>
                    <a:p>
                      <a:pPr algn="ctr">
                        <a:lnSpc>
                          <a:spcPct val="115000"/>
                        </a:lnSpc>
                        <a:spcAft>
                          <a:spcPts val="0"/>
                        </a:spcAft>
                      </a:pPr>
                      <a:r>
                        <a:rPr lang="en-US" sz="1400">
                          <a:effectLst/>
                          <a:latin typeface="Times New Roman" panose="02020603050405020304" pitchFamily="18" charset="0"/>
                          <a:cs typeface="Times New Roman" panose="02020603050405020304" pitchFamily="18" charset="0"/>
                        </a:rPr>
                        <a:t>3</a:t>
                      </a:r>
                      <a:endParaRPr lang="en-US" sz="140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just">
                        <a:lnSpc>
                          <a:spcPct val="115000"/>
                        </a:lnSpc>
                        <a:spcAft>
                          <a:spcPts val="0"/>
                        </a:spcAft>
                      </a:pPr>
                      <a:r>
                        <a:rPr lang="en-US" sz="1400">
                          <a:effectLst/>
                          <a:latin typeface="Times New Roman" panose="02020603050405020304" pitchFamily="18" charset="0"/>
                          <a:cs typeface="Times New Roman" panose="02020603050405020304" pitchFamily="18" charset="0"/>
                        </a:rPr>
                        <a:t>Divided all Incomes in 2 periods</a:t>
                      </a:r>
                      <a:endParaRPr lang="en-US" sz="140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marL="342900" lvl="0" indent="-342900" algn="just">
                        <a:lnSpc>
                          <a:spcPct val="115000"/>
                        </a:lnSpc>
                        <a:spcAft>
                          <a:spcPts val="0"/>
                        </a:spcAft>
                        <a:buFont typeface="+mj-lt"/>
                        <a:buAutoNum type="alphaLcPeriod"/>
                      </a:pPr>
                      <a:r>
                        <a:rPr lang="en-US" sz="1400" dirty="0">
                          <a:effectLst/>
                          <a:latin typeface="Times New Roman" panose="02020603050405020304" pitchFamily="18" charset="0"/>
                          <a:cs typeface="Times New Roman" panose="02020603050405020304" pitchFamily="18" charset="0"/>
                        </a:rPr>
                        <a:t>On basis of Time </a:t>
                      </a:r>
                    </a:p>
                    <a:p>
                      <a:pPr marL="342900" lvl="0" indent="-342900" algn="just">
                        <a:lnSpc>
                          <a:spcPct val="115000"/>
                        </a:lnSpc>
                        <a:spcAft>
                          <a:spcPts val="0"/>
                        </a:spcAft>
                        <a:buFont typeface="+mj-lt"/>
                        <a:buAutoNum type="alphaLcPeriod"/>
                      </a:pPr>
                      <a:r>
                        <a:rPr lang="en-US" sz="1400" dirty="0">
                          <a:effectLst/>
                          <a:latin typeface="Times New Roman" panose="02020603050405020304" pitchFamily="18" charset="0"/>
                          <a:cs typeface="Times New Roman" panose="02020603050405020304" pitchFamily="18" charset="0"/>
                        </a:rPr>
                        <a:t>On basis of Sales </a:t>
                      </a:r>
                    </a:p>
                    <a:p>
                      <a:pPr marL="342900" lvl="0" indent="-342900" algn="just">
                        <a:lnSpc>
                          <a:spcPct val="115000"/>
                        </a:lnSpc>
                        <a:spcAft>
                          <a:spcPts val="0"/>
                        </a:spcAft>
                        <a:buFont typeface="+mj-lt"/>
                        <a:buAutoNum type="alphaLcPeriod"/>
                      </a:pPr>
                      <a:r>
                        <a:rPr lang="en-US" sz="1400" dirty="0">
                          <a:effectLst/>
                          <a:latin typeface="Times New Roman" panose="02020603050405020304" pitchFamily="18" charset="0"/>
                          <a:cs typeface="Times New Roman" panose="02020603050405020304" pitchFamily="18" charset="0"/>
                        </a:rPr>
                        <a:t>As per details given </a:t>
                      </a:r>
                    </a:p>
                    <a:p>
                      <a:pPr marL="342900" lvl="0" indent="-342900" algn="just">
                        <a:lnSpc>
                          <a:spcPct val="115000"/>
                        </a:lnSpc>
                        <a:spcAft>
                          <a:spcPts val="0"/>
                        </a:spcAft>
                        <a:buFont typeface="+mj-lt"/>
                        <a:buAutoNum type="alphaLcPeriod"/>
                      </a:pPr>
                      <a:r>
                        <a:rPr lang="en-US" sz="1400" dirty="0">
                          <a:effectLst/>
                          <a:latin typeface="Times New Roman" panose="02020603050405020304" pitchFamily="18" charset="0"/>
                          <a:cs typeface="Times New Roman" panose="02020603050405020304" pitchFamily="18" charset="0"/>
                        </a:rPr>
                        <a:t>Specially in a particular period</a:t>
                      </a:r>
                      <a:endParaRPr lang="en-US" sz="1400" dirty="0">
                        <a:effectLst/>
                        <a:latin typeface="Times New Roman" panose="02020603050405020304" pitchFamily="18" charset="0"/>
                        <a:ea typeface="Calibri"/>
                        <a:cs typeface="Times New Roman" panose="02020603050405020304" pitchFamily="18" charset="0"/>
                      </a:endParaRPr>
                    </a:p>
                  </a:txBody>
                  <a:tcPr marL="68580" marR="68580" marT="0" marB="0"/>
                </a:tc>
              </a:tr>
              <a:tr h="1094522">
                <a:tc>
                  <a:txBody>
                    <a:bodyPr/>
                    <a:lstStyle/>
                    <a:p>
                      <a:pPr algn="ctr">
                        <a:lnSpc>
                          <a:spcPct val="115000"/>
                        </a:lnSpc>
                        <a:spcAft>
                          <a:spcPts val="0"/>
                        </a:spcAft>
                      </a:pPr>
                      <a:r>
                        <a:rPr lang="en-US" sz="1400">
                          <a:effectLst/>
                          <a:latin typeface="Times New Roman" panose="02020603050405020304" pitchFamily="18" charset="0"/>
                          <a:cs typeface="Times New Roman" panose="02020603050405020304" pitchFamily="18" charset="0"/>
                        </a:rPr>
                        <a:t>4</a:t>
                      </a:r>
                      <a:endParaRPr lang="en-US" sz="140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just">
                        <a:lnSpc>
                          <a:spcPct val="115000"/>
                        </a:lnSpc>
                        <a:spcAft>
                          <a:spcPts val="0"/>
                        </a:spcAft>
                      </a:pPr>
                      <a:r>
                        <a:rPr lang="en-US" sz="1400" dirty="0">
                          <a:effectLst/>
                          <a:latin typeface="Times New Roman" panose="02020603050405020304" pitchFamily="18" charset="0"/>
                          <a:cs typeface="Times New Roman" panose="02020603050405020304" pitchFamily="18" charset="0"/>
                        </a:rPr>
                        <a:t>Divided Net Profit or Net Loss between 2 periods</a:t>
                      </a:r>
                      <a:endParaRPr lang="en-US" sz="14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marL="342900" lvl="0" indent="-342900" algn="just">
                        <a:lnSpc>
                          <a:spcPct val="115000"/>
                        </a:lnSpc>
                        <a:spcAft>
                          <a:spcPts val="0"/>
                        </a:spcAft>
                        <a:buFont typeface="+mj-lt"/>
                        <a:buAutoNum type="alphaLcPeriod"/>
                      </a:pPr>
                      <a:r>
                        <a:rPr lang="en-US" sz="1400" dirty="0">
                          <a:effectLst/>
                          <a:latin typeface="Times New Roman" panose="02020603050405020304" pitchFamily="18" charset="0"/>
                          <a:cs typeface="Times New Roman" panose="02020603050405020304" pitchFamily="18" charset="0"/>
                        </a:rPr>
                        <a:t>NP or NL upto admission among old partners in old ratio.</a:t>
                      </a:r>
                    </a:p>
                    <a:p>
                      <a:pPr marL="342900" lvl="0" indent="-342900" algn="just">
                        <a:lnSpc>
                          <a:spcPct val="115000"/>
                        </a:lnSpc>
                        <a:spcAft>
                          <a:spcPts val="0"/>
                        </a:spcAft>
                        <a:buFont typeface="+mj-lt"/>
                        <a:buAutoNum type="alphaLcPeriod"/>
                      </a:pPr>
                      <a:r>
                        <a:rPr lang="en-US" sz="1400" dirty="0">
                          <a:effectLst/>
                          <a:latin typeface="Times New Roman" panose="02020603050405020304" pitchFamily="18" charset="0"/>
                          <a:cs typeface="Times New Roman" panose="02020603050405020304" pitchFamily="18" charset="0"/>
                        </a:rPr>
                        <a:t>NP or NL after admission among all partners in new ratio.</a:t>
                      </a:r>
                      <a:endParaRPr lang="en-US" sz="1400" dirty="0">
                        <a:effectLst/>
                        <a:latin typeface="Times New Roman" panose="02020603050405020304" pitchFamily="18" charset="0"/>
                        <a:ea typeface="Calibri"/>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746056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15416"/>
            <a:ext cx="8229600" cy="1143000"/>
          </a:xfrm>
        </p:spPr>
        <p:txBody>
          <a:bodyPr>
            <a:normAutofit/>
          </a:bodyPr>
          <a:lstStyle/>
          <a:p>
            <a:r>
              <a:rPr lang="en-US" sz="4000" dirty="0">
                <a:solidFill>
                  <a:schemeClr val="tx1"/>
                </a:solidFill>
                <a:latin typeface="Times New Roman" panose="02020603050405020304" pitchFamily="18" charset="0"/>
                <a:cs typeface="Times New Roman" panose="02020603050405020304" pitchFamily="18" charset="0"/>
              </a:rPr>
              <a:t>Partnership Final </a:t>
            </a:r>
            <a:r>
              <a:rPr lang="en-US" sz="4000" dirty="0" smtClean="0">
                <a:solidFill>
                  <a:schemeClr val="tx1"/>
                </a:solidFill>
                <a:latin typeface="Times New Roman" panose="02020603050405020304" pitchFamily="18" charset="0"/>
                <a:cs typeface="Times New Roman" panose="02020603050405020304" pitchFamily="18" charset="0"/>
              </a:rPr>
              <a:t>Account</a:t>
            </a:r>
            <a:endParaRPr lang="mr-IN" sz="4000" dirty="0"/>
          </a:p>
        </p:txBody>
      </p:sp>
      <p:sp>
        <p:nvSpPr>
          <p:cNvPr id="3" name="Content Placeholder 2"/>
          <p:cNvSpPr>
            <a:spLocks noGrp="1"/>
          </p:cNvSpPr>
          <p:nvPr>
            <p:ph idx="1"/>
          </p:nvPr>
        </p:nvSpPr>
        <p:spPr>
          <a:xfrm>
            <a:off x="539552" y="980728"/>
            <a:ext cx="8229600" cy="5544616"/>
          </a:xfrm>
        </p:spPr>
        <p:txBody>
          <a:bodyPr>
            <a:normAutofit/>
          </a:bodyPr>
          <a:lstStyle/>
          <a:p>
            <a:pPr marL="0" indent="0" algn="just">
              <a:buNone/>
            </a:pPr>
            <a:r>
              <a:rPr lang="en-US" sz="2000" b="1" dirty="0">
                <a:latin typeface="Times New Roman" panose="02020603050405020304" pitchFamily="18" charset="0"/>
                <a:cs typeface="Times New Roman" panose="02020603050405020304" pitchFamily="18" charset="0"/>
              </a:rPr>
              <a:t>Admission of partner in partnership firm:-</a:t>
            </a:r>
            <a:endParaRPr lang="en-US" sz="2000" dirty="0">
              <a:latin typeface="Times New Roman" panose="02020603050405020304" pitchFamily="18" charset="0"/>
              <a:cs typeface="Times New Roman" panose="02020603050405020304" pitchFamily="18" charset="0"/>
            </a:endParaRPr>
          </a:p>
          <a:p>
            <a:pPr marL="0" indent="0">
              <a:buNone/>
            </a:pPr>
            <a:endParaRPr lang="en-US" sz="1600" dirty="0" smtClean="0">
              <a:latin typeface="Times New Roman" panose="02020603050405020304" pitchFamily="18" charset="0"/>
            </a:endParaRPr>
          </a:p>
          <a:p>
            <a:pPr marL="0" indent="0">
              <a:buNone/>
            </a:pPr>
            <a:endParaRPr lang="mr-IN" sz="1600" dirty="0">
              <a:latin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823208964"/>
              </p:ext>
            </p:extLst>
          </p:nvPr>
        </p:nvGraphicFramePr>
        <p:xfrm>
          <a:off x="611560" y="1628800"/>
          <a:ext cx="7992887" cy="4954532"/>
        </p:xfrm>
        <a:graphic>
          <a:graphicData uri="http://schemas.openxmlformats.org/drawingml/2006/table">
            <a:tbl>
              <a:tblPr firstRow="1" firstCol="1" bandRow="1">
                <a:tableStyleId>{5940675A-B579-460E-94D1-54222C63F5DA}</a:tableStyleId>
              </a:tblPr>
              <a:tblGrid>
                <a:gridCol w="2654993"/>
                <a:gridCol w="2756167"/>
                <a:gridCol w="2581727"/>
              </a:tblGrid>
              <a:tr h="507701">
                <a:tc>
                  <a:txBody>
                    <a:bodyPr/>
                    <a:lstStyle/>
                    <a:p>
                      <a:pPr algn="ctr">
                        <a:lnSpc>
                          <a:spcPct val="115000"/>
                        </a:lnSpc>
                        <a:spcAft>
                          <a:spcPts val="0"/>
                        </a:spcAft>
                      </a:pPr>
                      <a:r>
                        <a:rPr lang="en-US" sz="1400" b="1" u="sng" dirty="0">
                          <a:effectLst/>
                          <a:latin typeface="Times New Roman" panose="02020603050405020304" pitchFamily="18" charset="0"/>
                          <a:cs typeface="Times New Roman" panose="02020603050405020304" pitchFamily="18" charset="0"/>
                        </a:rPr>
                        <a:t>Fixed Expenses</a:t>
                      </a:r>
                      <a:endParaRPr lang="en-US" sz="1400" b="1" dirty="0">
                        <a:effectLst/>
                        <a:latin typeface="Times New Roman" panose="02020603050405020304" pitchFamily="18" charset="0"/>
                        <a:ea typeface="Calibri"/>
                        <a:cs typeface="Times New Roman" panose="02020603050405020304" pitchFamily="18" charset="0"/>
                      </a:endParaRPr>
                    </a:p>
                  </a:txBody>
                  <a:tcPr marL="67775" marR="67775" marT="0" marB="0"/>
                </a:tc>
                <a:tc>
                  <a:txBody>
                    <a:bodyPr/>
                    <a:lstStyle/>
                    <a:p>
                      <a:pPr algn="ctr">
                        <a:lnSpc>
                          <a:spcPct val="115000"/>
                        </a:lnSpc>
                        <a:spcAft>
                          <a:spcPts val="0"/>
                        </a:spcAft>
                      </a:pPr>
                      <a:r>
                        <a:rPr lang="en-US" sz="1400" b="1" u="sng" dirty="0">
                          <a:effectLst/>
                          <a:latin typeface="Times New Roman" panose="02020603050405020304" pitchFamily="18" charset="0"/>
                          <a:cs typeface="Times New Roman" panose="02020603050405020304" pitchFamily="18" charset="0"/>
                        </a:rPr>
                        <a:t>Selling and Distribution Expenses</a:t>
                      </a:r>
                      <a:endParaRPr lang="en-US" sz="1400" b="1" dirty="0">
                        <a:effectLst/>
                        <a:latin typeface="Times New Roman" panose="02020603050405020304" pitchFamily="18" charset="0"/>
                        <a:ea typeface="Calibri"/>
                        <a:cs typeface="Times New Roman" panose="02020603050405020304" pitchFamily="18" charset="0"/>
                      </a:endParaRPr>
                    </a:p>
                  </a:txBody>
                  <a:tcPr marL="67775" marR="67775" marT="0" marB="0"/>
                </a:tc>
                <a:tc>
                  <a:txBody>
                    <a:bodyPr/>
                    <a:lstStyle/>
                    <a:p>
                      <a:pPr algn="ctr">
                        <a:lnSpc>
                          <a:spcPct val="115000"/>
                        </a:lnSpc>
                        <a:spcAft>
                          <a:spcPts val="0"/>
                        </a:spcAft>
                      </a:pPr>
                      <a:r>
                        <a:rPr lang="en-US" sz="1400" b="1" u="sng" dirty="0">
                          <a:effectLst/>
                          <a:latin typeface="Times New Roman" panose="02020603050405020304" pitchFamily="18" charset="0"/>
                          <a:cs typeface="Times New Roman" panose="02020603050405020304" pitchFamily="18" charset="0"/>
                        </a:rPr>
                        <a:t>Financial Expenses</a:t>
                      </a:r>
                      <a:endParaRPr lang="en-US" sz="1400" b="1" dirty="0">
                        <a:effectLst/>
                        <a:latin typeface="Times New Roman" panose="02020603050405020304" pitchFamily="18" charset="0"/>
                        <a:ea typeface="Calibri"/>
                        <a:cs typeface="Times New Roman" panose="02020603050405020304" pitchFamily="18" charset="0"/>
                      </a:endParaRPr>
                    </a:p>
                  </a:txBody>
                  <a:tcPr marL="67775" marR="67775" marT="0" marB="0"/>
                </a:tc>
              </a:tr>
              <a:tr h="482444">
                <a:tc>
                  <a:txBody>
                    <a:bodyPr/>
                    <a:lstStyle/>
                    <a:p>
                      <a:pPr algn="just">
                        <a:lnSpc>
                          <a:spcPct val="115000"/>
                        </a:lnSpc>
                        <a:spcAft>
                          <a:spcPts val="0"/>
                        </a:spcAft>
                      </a:pPr>
                      <a:r>
                        <a:rPr lang="en-US" sz="1400">
                          <a:effectLst/>
                          <a:latin typeface="Times New Roman" panose="02020603050405020304" pitchFamily="18" charset="0"/>
                          <a:cs typeface="Times New Roman" panose="02020603050405020304" pitchFamily="18" charset="0"/>
                        </a:rPr>
                        <a:t>Insurance, rent and Repairs</a:t>
                      </a:r>
                      <a:endParaRPr lang="en-US" sz="1400">
                        <a:effectLst/>
                        <a:latin typeface="Times New Roman" panose="02020603050405020304" pitchFamily="18" charset="0"/>
                        <a:ea typeface="Calibri"/>
                        <a:cs typeface="Times New Roman" panose="02020603050405020304" pitchFamily="18" charset="0"/>
                      </a:endParaRPr>
                    </a:p>
                  </a:txBody>
                  <a:tcPr marL="67775" marR="67775" marT="0" marB="0"/>
                </a:tc>
                <a:tc>
                  <a:txBody>
                    <a:bodyPr/>
                    <a:lstStyle/>
                    <a:p>
                      <a:pPr algn="just">
                        <a:lnSpc>
                          <a:spcPct val="115000"/>
                        </a:lnSpc>
                        <a:spcAft>
                          <a:spcPts val="0"/>
                        </a:spcAft>
                      </a:pPr>
                      <a:r>
                        <a:rPr lang="en-US" sz="1400">
                          <a:effectLst/>
                          <a:latin typeface="Times New Roman" panose="02020603050405020304" pitchFamily="18" charset="0"/>
                          <a:cs typeface="Times New Roman" panose="02020603050405020304" pitchFamily="18" charset="0"/>
                        </a:rPr>
                        <a:t>Salesman Salary / salesman commission</a:t>
                      </a:r>
                      <a:endParaRPr lang="en-US" sz="1400">
                        <a:effectLst/>
                        <a:latin typeface="Times New Roman" panose="02020603050405020304" pitchFamily="18" charset="0"/>
                        <a:ea typeface="Calibri"/>
                        <a:cs typeface="Times New Roman" panose="02020603050405020304" pitchFamily="18" charset="0"/>
                      </a:endParaRPr>
                    </a:p>
                  </a:txBody>
                  <a:tcPr marL="67775" marR="67775" marT="0" marB="0"/>
                </a:tc>
                <a:tc>
                  <a:txBody>
                    <a:bodyPr/>
                    <a:lstStyle/>
                    <a:p>
                      <a:pPr algn="just">
                        <a:lnSpc>
                          <a:spcPct val="115000"/>
                        </a:lnSpc>
                        <a:spcAft>
                          <a:spcPts val="0"/>
                        </a:spcAft>
                      </a:pPr>
                      <a:r>
                        <a:rPr lang="en-US" sz="1400">
                          <a:effectLst/>
                          <a:latin typeface="Times New Roman" panose="02020603050405020304" pitchFamily="18" charset="0"/>
                          <a:cs typeface="Times New Roman" panose="02020603050405020304" pitchFamily="18" charset="0"/>
                        </a:rPr>
                        <a:t>Interest and bank charges</a:t>
                      </a:r>
                      <a:endParaRPr lang="en-US" sz="1400">
                        <a:effectLst/>
                        <a:latin typeface="Times New Roman" panose="02020603050405020304" pitchFamily="18" charset="0"/>
                        <a:ea typeface="Calibri"/>
                        <a:cs typeface="Times New Roman" panose="02020603050405020304" pitchFamily="18" charset="0"/>
                      </a:endParaRPr>
                    </a:p>
                  </a:txBody>
                  <a:tcPr marL="67775" marR="67775" marT="0" marB="0"/>
                </a:tc>
              </a:tr>
              <a:tr h="482444">
                <a:tc>
                  <a:txBody>
                    <a:bodyPr/>
                    <a:lstStyle/>
                    <a:p>
                      <a:pPr algn="just">
                        <a:lnSpc>
                          <a:spcPct val="115000"/>
                        </a:lnSpc>
                        <a:spcAft>
                          <a:spcPts val="0"/>
                        </a:spcAft>
                      </a:pPr>
                      <a:r>
                        <a:rPr lang="en-US" sz="1400">
                          <a:effectLst/>
                          <a:latin typeface="Times New Roman" panose="02020603050405020304" pitchFamily="18" charset="0"/>
                          <a:cs typeface="Times New Roman" panose="02020603050405020304" pitchFamily="18" charset="0"/>
                        </a:rPr>
                        <a:t>Electricity</a:t>
                      </a:r>
                    </a:p>
                    <a:p>
                      <a:pPr algn="just">
                        <a:lnSpc>
                          <a:spcPct val="115000"/>
                        </a:lnSpc>
                        <a:spcAft>
                          <a:spcPts val="0"/>
                        </a:spcAft>
                      </a:pPr>
                      <a:r>
                        <a:rPr lang="en-US" sz="1400" u="none" strike="noStrike">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a:cs typeface="Times New Roman" panose="02020603050405020304" pitchFamily="18" charset="0"/>
                      </a:endParaRPr>
                    </a:p>
                  </a:txBody>
                  <a:tcPr marL="67775" marR="67775" marT="0" marB="0"/>
                </a:tc>
                <a:tc>
                  <a:txBody>
                    <a:bodyPr/>
                    <a:lstStyle/>
                    <a:p>
                      <a:pPr algn="just">
                        <a:lnSpc>
                          <a:spcPct val="115000"/>
                        </a:lnSpc>
                        <a:spcAft>
                          <a:spcPts val="0"/>
                        </a:spcAft>
                      </a:pPr>
                      <a:r>
                        <a:rPr lang="en-US" sz="1400">
                          <a:effectLst/>
                          <a:latin typeface="Times New Roman" panose="02020603050405020304" pitchFamily="18" charset="0"/>
                          <a:cs typeface="Times New Roman" panose="02020603050405020304" pitchFamily="18" charset="0"/>
                        </a:rPr>
                        <a:t>Travelling expenses</a:t>
                      </a:r>
                    </a:p>
                    <a:p>
                      <a:pPr algn="just">
                        <a:lnSpc>
                          <a:spcPct val="115000"/>
                        </a:lnSpc>
                        <a:spcAft>
                          <a:spcPts val="0"/>
                        </a:spcAft>
                      </a:pPr>
                      <a:r>
                        <a:rPr lang="en-US" sz="1400" u="none" strike="noStrike">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a:cs typeface="Times New Roman" panose="02020603050405020304" pitchFamily="18" charset="0"/>
                      </a:endParaRPr>
                    </a:p>
                  </a:txBody>
                  <a:tcPr marL="67775" marR="67775" marT="0" marB="0"/>
                </a:tc>
                <a:tc>
                  <a:txBody>
                    <a:bodyPr/>
                    <a:lstStyle/>
                    <a:p>
                      <a:pPr algn="just">
                        <a:lnSpc>
                          <a:spcPct val="115000"/>
                        </a:lnSpc>
                        <a:spcAft>
                          <a:spcPts val="0"/>
                        </a:spcAft>
                      </a:pPr>
                      <a:r>
                        <a:rPr lang="en-US" sz="1400">
                          <a:effectLst/>
                          <a:latin typeface="Times New Roman" panose="02020603050405020304" pitchFamily="18" charset="0"/>
                          <a:cs typeface="Times New Roman" panose="02020603050405020304" pitchFamily="18" charset="0"/>
                        </a:rPr>
                        <a:t>Bad debts or provision for bad debts</a:t>
                      </a:r>
                      <a:endParaRPr lang="en-US" sz="1400">
                        <a:effectLst/>
                        <a:latin typeface="Times New Roman" panose="02020603050405020304" pitchFamily="18" charset="0"/>
                        <a:ea typeface="Calibri"/>
                        <a:cs typeface="Times New Roman" panose="02020603050405020304" pitchFamily="18" charset="0"/>
                      </a:endParaRPr>
                    </a:p>
                  </a:txBody>
                  <a:tcPr marL="67775" marR="67775" marT="0" marB="0"/>
                </a:tc>
              </a:tr>
              <a:tr h="723667">
                <a:tc>
                  <a:txBody>
                    <a:bodyPr/>
                    <a:lstStyle/>
                    <a:p>
                      <a:pPr algn="just">
                        <a:lnSpc>
                          <a:spcPct val="115000"/>
                        </a:lnSpc>
                        <a:spcAft>
                          <a:spcPts val="0"/>
                        </a:spcAft>
                      </a:pPr>
                      <a:r>
                        <a:rPr lang="en-US" sz="1400">
                          <a:effectLst/>
                          <a:latin typeface="Times New Roman" panose="02020603050405020304" pitchFamily="18" charset="0"/>
                          <a:cs typeface="Times New Roman" panose="02020603050405020304" pitchFamily="18" charset="0"/>
                        </a:rPr>
                        <a:t>Salaries/ Salaries and wages</a:t>
                      </a:r>
                    </a:p>
                    <a:p>
                      <a:pPr algn="just">
                        <a:lnSpc>
                          <a:spcPct val="115000"/>
                        </a:lnSpc>
                        <a:spcAft>
                          <a:spcPts val="0"/>
                        </a:spcAft>
                      </a:pPr>
                      <a:r>
                        <a:rPr lang="en-US" sz="1400" u="none" strike="noStrike">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a:cs typeface="Times New Roman" panose="02020603050405020304" pitchFamily="18" charset="0"/>
                      </a:endParaRPr>
                    </a:p>
                  </a:txBody>
                  <a:tcPr marL="67775" marR="67775" marT="0" marB="0"/>
                </a:tc>
                <a:tc>
                  <a:txBody>
                    <a:bodyPr/>
                    <a:lstStyle/>
                    <a:p>
                      <a:pPr algn="just">
                        <a:lnSpc>
                          <a:spcPct val="115000"/>
                        </a:lnSpc>
                        <a:spcAft>
                          <a:spcPts val="0"/>
                        </a:spcAft>
                      </a:pPr>
                      <a:r>
                        <a:rPr lang="en-US" sz="1400">
                          <a:effectLst/>
                          <a:latin typeface="Times New Roman" panose="02020603050405020304" pitchFamily="18" charset="0"/>
                          <a:cs typeface="Times New Roman" panose="02020603050405020304" pitchFamily="18" charset="0"/>
                        </a:rPr>
                        <a:t>Carriage outward</a:t>
                      </a:r>
                    </a:p>
                    <a:p>
                      <a:pPr algn="just">
                        <a:lnSpc>
                          <a:spcPct val="115000"/>
                        </a:lnSpc>
                        <a:spcAft>
                          <a:spcPts val="0"/>
                        </a:spcAft>
                      </a:pPr>
                      <a:r>
                        <a:rPr lang="en-US" sz="1400" u="none" strike="noStrike">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a:cs typeface="Times New Roman" panose="02020603050405020304" pitchFamily="18" charset="0"/>
                      </a:endParaRPr>
                    </a:p>
                  </a:txBody>
                  <a:tcPr marL="67775" marR="67775" marT="0" marB="0"/>
                </a:tc>
                <a:tc>
                  <a:txBody>
                    <a:bodyPr/>
                    <a:lstStyle/>
                    <a:p>
                      <a:pPr algn="just">
                        <a:lnSpc>
                          <a:spcPct val="115000"/>
                        </a:lnSpc>
                        <a:spcAft>
                          <a:spcPts val="0"/>
                        </a:spcAft>
                      </a:pPr>
                      <a:r>
                        <a:rPr lang="en-US" sz="1400">
                          <a:effectLst/>
                          <a:latin typeface="Times New Roman" panose="02020603050405020304" pitchFamily="18" charset="0"/>
                          <a:cs typeface="Times New Roman" panose="02020603050405020304" pitchFamily="18" charset="0"/>
                        </a:rPr>
                        <a:t>Discount given or provision for discount on debtors</a:t>
                      </a:r>
                      <a:endParaRPr lang="en-US" sz="1400">
                        <a:effectLst/>
                        <a:latin typeface="Times New Roman" panose="02020603050405020304" pitchFamily="18" charset="0"/>
                        <a:ea typeface="Calibri"/>
                        <a:cs typeface="Times New Roman" panose="02020603050405020304" pitchFamily="18" charset="0"/>
                      </a:endParaRPr>
                    </a:p>
                  </a:txBody>
                  <a:tcPr marL="67775" marR="67775" marT="0" marB="0"/>
                </a:tc>
              </a:tr>
              <a:tr h="482444">
                <a:tc>
                  <a:txBody>
                    <a:bodyPr/>
                    <a:lstStyle/>
                    <a:p>
                      <a:pPr algn="just">
                        <a:lnSpc>
                          <a:spcPct val="115000"/>
                        </a:lnSpc>
                        <a:spcAft>
                          <a:spcPts val="0"/>
                        </a:spcAft>
                      </a:pPr>
                      <a:r>
                        <a:rPr lang="en-US" sz="1400">
                          <a:effectLst/>
                          <a:latin typeface="Times New Roman" panose="02020603050405020304" pitchFamily="18" charset="0"/>
                          <a:cs typeface="Times New Roman" panose="02020603050405020304" pitchFamily="18" charset="0"/>
                        </a:rPr>
                        <a:t>Postage and Telegram</a:t>
                      </a:r>
                    </a:p>
                    <a:p>
                      <a:pPr algn="just">
                        <a:lnSpc>
                          <a:spcPct val="115000"/>
                        </a:lnSpc>
                        <a:spcAft>
                          <a:spcPts val="0"/>
                        </a:spcAft>
                      </a:pPr>
                      <a:r>
                        <a:rPr lang="en-US" sz="1400" u="none" strike="noStrike">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a:cs typeface="Times New Roman" panose="02020603050405020304" pitchFamily="18" charset="0"/>
                      </a:endParaRPr>
                    </a:p>
                  </a:txBody>
                  <a:tcPr marL="67775" marR="67775" marT="0" marB="0"/>
                </a:tc>
                <a:tc>
                  <a:txBody>
                    <a:bodyPr/>
                    <a:lstStyle/>
                    <a:p>
                      <a:pPr algn="just">
                        <a:lnSpc>
                          <a:spcPct val="115000"/>
                        </a:lnSpc>
                        <a:spcAft>
                          <a:spcPts val="0"/>
                        </a:spcAft>
                      </a:pPr>
                      <a:r>
                        <a:rPr lang="en-US" sz="1400">
                          <a:effectLst/>
                          <a:latin typeface="Times New Roman" panose="02020603050405020304" pitchFamily="18" charset="0"/>
                          <a:cs typeface="Times New Roman" panose="02020603050405020304" pitchFamily="18" charset="0"/>
                        </a:rPr>
                        <a:t>Warehouse charges</a:t>
                      </a:r>
                    </a:p>
                    <a:p>
                      <a:pPr algn="just">
                        <a:lnSpc>
                          <a:spcPct val="115000"/>
                        </a:lnSpc>
                        <a:spcAft>
                          <a:spcPts val="0"/>
                        </a:spcAft>
                      </a:pPr>
                      <a:r>
                        <a:rPr lang="en-US" sz="1400" u="none" strike="noStrike">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a:cs typeface="Times New Roman" panose="02020603050405020304" pitchFamily="18" charset="0"/>
                      </a:endParaRPr>
                    </a:p>
                  </a:txBody>
                  <a:tcPr marL="67775" marR="67775" marT="0" marB="0"/>
                </a:tc>
                <a:tc>
                  <a:txBody>
                    <a:bodyPr/>
                    <a:lstStyle/>
                    <a:p>
                      <a:pPr algn="just">
                        <a:lnSpc>
                          <a:spcPct val="115000"/>
                        </a:lnSpc>
                        <a:spcAft>
                          <a:spcPts val="0"/>
                        </a:spcAft>
                      </a:pPr>
                      <a:r>
                        <a:rPr lang="en-US" sz="1400" u="none" strike="noStrike">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a:cs typeface="Times New Roman" panose="02020603050405020304" pitchFamily="18" charset="0"/>
                      </a:endParaRPr>
                    </a:p>
                  </a:txBody>
                  <a:tcPr marL="67775" marR="67775" marT="0" marB="0"/>
                </a:tc>
              </a:tr>
              <a:tr h="482444">
                <a:tc>
                  <a:txBody>
                    <a:bodyPr/>
                    <a:lstStyle/>
                    <a:p>
                      <a:pPr algn="just">
                        <a:lnSpc>
                          <a:spcPct val="115000"/>
                        </a:lnSpc>
                        <a:spcAft>
                          <a:spcPts val="0"/>
                        </a:spcAft>
                      </a:pPr>
                      <a:r>
                        <a:rPr lang="en-US" sz="1400">
                          <a:effectLst/>
                          <a:latin typeface="Times New Roman" panose="02020603050405020304" pitchFamily="18" charset="0"/>
                          <a:cs typeface="Times New Roman" panose="02020603050405020304" pitchFamily="18" charset="0"/>
                        </a:rPr>
                        <a:t>Printing and stationery</a:t>
                      </a:r>
                    </a:p>
                    <a:p>
                      <a:pPr algn="just">
                        <a:lnSpc>
                          <a:spcPct val="115000"/>
                        </a:lnSpc>
                        <a:spcAft>
                          <a:spcPts val="0"/>
                        </a:spcAft>
                      </a:pPr>
                      <a:r>
                        <a:rPr lang="en-US" sz="1400" u="none" strike="noStrike">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a:cs typeface="Times New Roman" panose="02020603050405020304" pitchFamily="18" charset="0"/>
                      </a:endParaRPr>
                    </a:p>
                  </a:txBody>
                  <a:tcPr marL="67775" marR="67775" marT="0" marB="0"/>
                </a:tc>
                <a:tc>
                  <a:txBody>
                    <a:bodyPr/>
                    <a:lstStyle/>
                    <a:p>
                      <a:pPr algn="just">
                        <a:lnSpc>
                          <a:spcPct val="115000"/>
                        </a:lnSpc>
                        <a:spcAft>
                          <a:spcPts val="0"/>
                        </a:spcAft>
                      </a:pPr>
                      <a:r>
                        <a:rPr lang="en-US" sz="1400">
                          <a:effectLst/>
                          <a:latin typeface="Times New Roman" panose="02020603050405020304" pitchFamily="18" charset="0"/>
                          <a:cs typeface="Times New Roman" panose="02020603050405020304" pitchFamily="18" charset="0"/>
                        </a:rPr>
                        <a:t>Packing charges</a:t>
                      </a:r>
                    </a:p>
                    <a:p>
                      <a:pPr algn="just">
                        <a:lnSpc>
                          <a:spcPct val="115000"/>
                        </a:lnSpc>
                        <a:spcAft>
                          <a:spcPts val="0"/>
                        </a:spcAft>
                      </a:pPr>
                      <a:r>
                        <a:rPr lang="en-US" sz="1400" u="none" strike="noStrike">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a:cs typeface="Times New Roman" panose="02020603050405020304" pitchFamily="18" charset="0"/>
                      </a:endParaRPr>
                    </a:p>
                  </a:txBody>
                  <a:tcPr marL="67775" marR="67775" marT="0" marB="0"/>
                </a:tc>
                <a:tc>
                  <a:txBody>
                    <a:bodyPr/>
                    <a:lstStyle/>
                    <a:p>
                      <a:pPr algn="just">
                        <a:lnSpc>
                          <a:spcPct val="115000"/>
                        </a:lnSpc>
                        <a:spcAft>
                          <a:spcPts val="0"/>
                        </a:spcAft>
                      </a:pPr>
                      <a:r>
                        <a:rPr lang="en-US" sz="1400" u="none" strike="noStrike">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a:cs typeface="Times New Roman" panose="02020603050405020304" pitchFamily="18" charset="0"/>
                      </a:endParaRPr>
                    </a:p>
                  </a:txBody>
                  <a:tcPr marL="67775" marR="67775" marT="0" marB="0"/>
                </a:tc>
              </a:tr>
              <a:tr h="482444">
                <a:tc>
                  <a:txBody>
                    <a:bodyPr/>
                    <a:lstStyle/>
                    <a:p>
                      <a:pPr algn="just">
                        <a:lnSpc>
                          <a:spcPct val="115000"/>
                        </a:lnSpc>
                        <a:spcAft>
                          <a:spcPts val="0"/>
                        </a:spcAft>
                      </a:pPr>
                      <a:r>
                        <a:rPr lang="en-US" sz="1400">
                          <a:effectLst/>
                          <a:latin typeface="Times New Roman" panose="02020603050405020304" pitchFamily="18" charset="0"/>
                          <a:cs typeface="Times New Roman" panose="02020603050405020304" pitchFamily="18" charset="0"/>
                        </a:rPr>
                        <a:t>Legal Fees</a:t>
                      </a:r>
                    </a:p>
                    <a:p>
                      <a:pPr algn="just">
                        <a:lnSpc>
                          <a:spcPct val="115000"/>
                        </a:lnSpc>
                        <a:spcAft>
                          <a:spcPts val="0"/>
                        </a:spcAft>
                      </a:pPr>
                      <a:r>
                        <a:rPr lang="en-US" sz="1400" u="none" strike="noStrike">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a:cs typeface="Times New Roman" panose="02020603050405020304" pitchFamily="18" charset="0"/>
                      </a:endParaRPr>
                    </a:p>
                  </a:txBody>
                  <a:tcPr marL="67775" marR="67775" marT="0" marB="0"/>
                </a:tc>
                <a:tc>
                  <a:txBody>
                    <a:bodyPr/>
                    <a:lstStyle/>
                    <a:p>
                      <a:pPr algn="just">
                        <a:lnSpc>
                          <a:spcPct val="115000"/>
                        </a:lnSpc>
                        <a:spcAft>
                          <a:spcPts val="0"/>
                        </a:spcAft>
                      </a:pPr>
                      <a:r>
                        <a:rPr lang="en-US" sz="1400">
                          <a:effectLst/>
                          <a:latin typeface="Times New Roman" panose="02020603050405020304" pitchFamily="18" charset="0"/>
                          <a:cs typeface="Times New Roman" panose="02020603050405020304" pitchFamily="18" charset="0"/>
                        </a:rPr>
                        <a:t>Royalties on sales</a:t>
                      </a:r>
                    </a:p>
                    <a:p>
                      <a:pPr algn="just">
                        <a:lnSpc>
                          <a:spcPct val="115000"/>
                        </a:lnSpc>
                        <a:spcAft>
                          <a:spcPts val="0"/>
                        </a:spcAft>
                      </a:pPr>
                      <a:r>
                        <a:rPr lang="en-US" sz="1400" u="none" strike="noStrike">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a:cs typeface="Times New Roman" panose="02020603050405020304" pitchFamily="18" charset="0"/>
                      </a:endParaRPr>
                    </a:p>
                  </a:txBody>
                  <a:tcPr marL="67775" marR="67775" marT="0" marB="0"/>
                </a:tc>
                <a:tc>
                  <a:txBody>
                    <a:bodyPr/>
                    <a:lstStyle/>
                    <a:p>
                      <a:pPr algn="just">
                        <a:lnSpc>
                          <a:spcPct val="115000"/>
                        </a:lnSpc>
                        <a:spcAft>
                          <a:spcPts val="0"/>
                        </a:spcAft>
                      </a:pPr>
                      <a:r>
                        <a:rPr lang="en-US" sz="1400" u="none" strike="noStrike">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a:cs typeface="Times New Roman" panose="02020603050405020304" pitchFamily="18" charset="0"/>
                      </a:endParaRPr>
                    </a:p>
                  </a:txBody>
                  <a:tcPr marL="67775" marR="67775" marT="0" marB="0"/>
                </a:tc>
              </a:tr>
              <a:tr h="482444">
                <a:tc>
                  <a:txBody>
                    <a:bodyPr/>
                    <a:lstStyle/>
                    <a:p>
                      <a:pPr algn="just">
                        <a:lnSpc>
                          <a:spcPct val="115000"/>
                        </a:lnSpc>
                        <a:spcAft>
                          <a:spcPts val="0"/>
                        </a:spcAft>
                      </a:pPr>
                      <a:r>
                        <a:rPr lang="en-US" sz="1400">
                          <a:effectLst/>
                          <a:latin typeface="Times New Roman" panose="02020603050405020304" pitchFamily="18" charset="0"/>
                          <a:cs typeface="Times New Roman" panose="02020603050405020304" pitchFamily="18" charset="0"/>
                        </a:rPr>
                        <a:t>Audit Fees</a:t>
                      </a:r>
                      <a:endParaRPr lang="en-US" sz="1400">
                        <a:effectLst/>
                        <a:latin typeface="Times New Roman" panose="02020603050405020304" pitchFamily="18" charset="0"/>
                        <a:ea typeface="Calibri"/>
                        <a:cs typeface="Times New Roman" panose="02020603050405020304" pitchFamily="18" charset="0"/>
                      </a:endParaRPr>
                    </a:p>
                  </a:txBody>
                  <a:tcPr marL="67775" marR="67775" marT="0" marB="0"/>
                </a:tc>
                <a:tc>
                  <a:txBody>
                    <a:bodyPr/>
                    <a:lstStyle/>
                    <a:p>
                      <a:pPr algn="just">
                        <a:lnSpc>
                          <a:spcPct val="115000"/>
                        </a:lnSpc>
                        <a:spcAft>
                          <a:spcPts val="0"/>
                        </a:spcAft>
                      </a:pPr>
                      <a:r>
                        <a:rPr lang="en-US" sz="1400">
                          <a:effectLst/>
                          <a:latin typeface="Times New Roman" panose="02020603050405020304" pitchFamily="18" charset="0"/>
                          <a:cs typeface="Times New Roman" panose="02020603050405020304" pitchFamily="18" charset="0"/>
                        </a:rPr>
                        <a:t>Advertising </a:t>
                      </a:r>
                    </a:p>
                    <a:p>
                      <a:pPr algn="just">
                        <a:lnSpc>
                          <a:spcPct val="115000"/>
                        </a:lnSpc>
                        <a:spcAft>
                          <a:spcPts val="0"/>
                        </a:spcAft>
                      </a:pPr>
                      <a:r>
                        <a:rPr lang="en-US" sz="1400" u="none" strike="noStrike">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a:cs typeface="Times New Roman" panose="02020603050405020304" pitchFamily="18" charset="0"/>
                      </a:endParaRPr>
                    </a:p>
                  </a:txBody>
                  <a:tcPr marL="67775" marR="67775" marT="0" marB="0"/>
                </a:tc>
                <a:tc>
                  <a:txBody>
                    <a:bodyPr/>
                    <a:lstStyle/>
                    <a:p>
                      <a:pPr algn="just">
                        <a:lnSpc>
                          <a:spcPct val="115000"/>
                        </a:lnSpc>
                        <a:spcAft>
                          <a:spcPts val="0"/>
                        </a:spcAft>
                      </a:pPr>
                      <a:r>
                        <a:rPr lang="en-US" sz="1400" u="none" strike="noStrike">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a:cs typeface="Times New Roman" panose="02020603050405020304" pitchFamily="18" charset="0"/>
                      </a:endParaRPr>
                    </a:p>
                  </a:txBody>
                  <a:tcPr marL="67775" marR="67775" marT="0" marB="0"/>
                </a:tc>
              </a:tr>
              <a:tr h="482444">
                <a:tc>
                  <a:txBody>
                    <a:bodyPr/>
                    <a:lstStyle/>
                    <a:p>
                      <a:pPr algn="just">
                        <a:lnSpc>
                          <a:spcPct val="115000"/>
                        </a:lnSpc>
                        <a:spcAft>
                          <a:spcPts val="0"/>
                        </a:spcAft>
                      </a:pPr>
                      <a:r>
                        <a:rPr lang="en-US" sz="1400">
                          <a:effectLst/>
                          <a:latin typeface="Times New Roman" panose="02020603050405020304" pitchFamily="18" charset="0"/>
                          <a:cs typeface="Times New Roman" panose="02020603050405020304" pitchFamily="18" charset="0"/>
                        </a:rPr>
                        <a:t>Sundry expenses/ General expenses or Trade expenses</a:t>
                      </a:r>
                      <a:endParaRPr lang="en-US" sz="1400">
                        <a:effectLst/>
                        <a:latin typeface="Times New Roman" panose="02020603050405020304" pitchFamily="18" charset="0"/>
                        <a:ea typeface="Calibri"/>
                        <a:cs typeface="Times New Roman" panose="02020603050405020304" pitchFamily="18" charset="0"/>
                      </a:endParaRPr>
                    </a:p>
                  </a:txBody>
                  <a:tcPr marL="67775" marR="67775" marT="0" marB="0"/>
                </a:tc>
                <a:tc>
                  <a:txBody>
                    <a:bodyPr/>
                    <a:lstStyle/>
                    <a:p>
                      <a:pPr algn="just">
                        <a:lnSpc>
                          <a:spcPct val="115000"/>
                        </a:lnSpc>
                        <a:spcAft>
                          <a:spcPts val="0"/>
                        </a:spcAft>
                      </a:pPr>
                      <a:r>
                        <a:rPr lang="en-US" sz="1400">
                          <a:effectLst/>
                          <a:latin typeface="Times New Roman" panose="02020603050405020304" pitchFamily="18" charset="0"/>
                          <a:cs typeface="Times New Roman" panose="02020603050405020304" pitchFamily="18" charset="0"/>
                        </a:rPr>
                        <a:t>Sales promotion expenses</a:t>
                      </a:r>
                    </a:p>
                    <a:p>
                      <a:pPr algn="just">
                        <a:lnSpc>
                          <a:spcPct val="115000"/>
                        </a:lnSpc>
                        <a:spcAft>
                          <a:spcPts val="0"/>
                        </a:spcAft>
                      </a:pPr>
                      <a:r>
                        <a:rPr lang="en-US" sz="1400" u="none" strike="noStrike">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a:cs typeface="Times New Roman" panose="02020603050405020304" pitchFamily="18" charset="0"/>
                      </a:endParaRPr>
                    </a:p>
                  </a:txBody>
                  <a:tcPr marL="67775" marR="67775" marT="0" marB="0"/>
                </a:tc>
                <a:tc>
                  <a:txBody>
                    <a:bodyPr/>
                    <a:lstStyle/>
                    <a:p>
                      <a:pPr algn="just">
                        <a:lnSpc>
                          <a:spcPct val="115000"/>
                        </a:lnSpc>
                        <a:spcAft>
                          <a:spcPts val="0"/>
                        </a:spcAft>
                      </a:pPr>
                      <a:r>
                        <a:rPr lang="en-US" sz="1400" u="none" strike="noStrike">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a:cs typeface="Times New Roman" panose="02020603050405020304" pitchFamily="18" charset="0"/>
                      </a:endParaRPr>
                    </a:p>
                  </a:txBody>
                  <a:tcPr marL="67775" marR="67775" marT="0" marB="0"/>
                </a:tc>
              </a:tr>
              <a:tr h="288068">
                <a:tc>
                  <a:txBody>
                    <a:bodyPr/>
                    <a:lstStyle/>
                    <a:p>
                      <a:pPr algn="just">
                        <a:lnSpc>
                          <a:spcPct val="115000"/>
                        </a:lnSpc>
                        <a:spcAft>
                          <a:spcPts val="0"/>
                        </a:spcAft>
                      </a:pPr>
                      <a:r>
                        <a:rPr lang="en-US" sz="1400">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a:cs typeface="Times New Roman" panose="02020603050405020304" pitchFamily="18" charset="0"/>
                      </a:endParaRPr>
                    </a:p>
                  </a:txBody>
                  <a:tcPr marL="67775" marR="67775" marT="0" marB="0"/>
                </a:tc>
                <a:tc>
                  <a:txBody>
                    <a:bodyPr/>
                    <a:lstStyle/>
                    <a:p>
                      <a:pPr algn="just">
                        <a:lnSpc>
                          <a:spcPct val="115000"/>
                        </a:lnSpc>
                        <a:spcAft>
                          <a:spcPts val="0"/>
                        </a:spcAft>
                      </a:pPr>
                      <a:r>
                        <a:rPr lang="en-US" sz="1400">
                          <a:effectLst/>
                          <a:latin typeface="Times New Roman" panose="02020603050405020304" pitchFamily="18" charset="0"/>
                          <a:cs typeface="Times New Roman" panose="02020603050405020304" pitchFamily="18" charset="0"/>
                        </a:rPr>
                        <a:t>Goods given as a free sample</a:t>
                      </a:r>
                      <a:endParaRPr lang="en-US" sz="1400">
                        <a:effectLst/>
                        <a:latin typeface="Times New Roman" panose="02020603050405020304" pitchFamily="18" charset="0"/>
                        <a:ea typeface="Calibri"/>
                        <a:cs typeface="Times New Roman" panose="02020603050405020304" pitchFamily="18" charset="0"/>
                      </a:endParaRPr>
                    </a:p>
                  </a:txBody>
                  <a:tcPr marL="67775" marR="67775" marT="0" marB="0"/>
                </a:tc>
                <a:tc>
                  <a:txBody>
                    <a:bodyPr/>
                    <a:lstStyle/>
                    <a:p>
                      <a:pPr algn="just">
                        <a:lnSpc>
                          <a:spcPct val="115000"/>
                        </a:lnSpc>
                        <a:spcAft>
                          <a:spcPts val="0"/>
                        </a:spcAft>
                      </a:pPr>
                      <a:r>
                        <a:rPr lang="en-US" sz="1400" u="none" strike="noStrike" dirty="0">
                          <a:effectLst/>
                          <a:latin typeface="Times New Roman" panose="02020603050405020304" pitchFamily="18" charset="0"/>
                          <a:cs typeface="Times New Roman" panose="02020603050405020304" pitchFamily="18" charset="0"/>
                        </a:rPr>
                        <a:t> </a:t>
                      </a:r>
                      <a:endParaRPr lang="en-US" sz="1400" dirty="0">
                        <a:effectLst/>
                        <a:latin typeface="Times New Roman" panose="02020603050405020304" pitchFamily="18" charset="0"/>
                        <a:ea typeface="Calibri"/>
                        <a:cs typeface="Times New Roman" panose="02020603050405020304" pitchFamily="18" charset="0"/>
                      </a:endParaRPr>
                    </a:p>
                  </a:txBody>
                  <a:tcPr marL="67775" marR="67775" marT="0" marB="0"/>
                </a:tc>
              </a:tr>
            </a:tbl>
          </a:graphicData>
        </a:graphic>
      </p:graphicFrame>
    </p:spTree>
    <p:extLst>
      <p:ext uri="{BB962C8B-B14F-4D97-AF65-F5344CB8AC3E}">
        <p14:creationId xmlns:p14="http://schemas.microsoft.com/office/powerpoint/2010/main" val="1733730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15416"/>
            <a:ext cx="8229600" cy="1143000"/>
          </a:xfrm>
        </p:spPr>
        <p:txBody>
          <a:bodyPr>
            <a:normAutofit/>
          </a:bodyPr>
          <a:lstStyle/>
          <a:p>
            <a:r>
              <a:rPr lang="en-US" sz="4000" dirty="0">
                <a:solidFill>
                  <a:schemeClr val="tx1"/>
                </a:solidFill>
                <a:latin typeface="Times New Roman" panose="02020603050405020304" pitchFamily="18" charset="0"/>
                <a:cs typeface="Times New Roman" panose="02020603050405020304" pitchFamily="18" charset="0"/>
              </a:rPr>
              <a:t>Partnership Final </a:t>
            </a:r>
            <a:r>
              <a:rPr lang="en-US" sz="4000" dirty="0" smtClean="0">
                <a:solidFill>
                  <a:schemeClr val="tx1"/>
                </a:solidFill>
                <a:latin typeface="Times New Roman" panose="02020603050405020304" pitchFamily="18" charset="0"/>
                <a:cs typeface="Times New Roman" panose="02020603050405020304" pitchFamily="18" charset="0"/>
              </a:rPr>
              <a:t>Account</a:t>
            </a:r>
            <a:endParaRPr lang="mr-IN" sz="4000" dirty="0"/>
          </a:p>
        </p:txBody>
      </p:sp>
      <p:sp>
        <p:nvSpPr>
          <p:cNvPr id="3" name="Content Placeholder 2"/>
          <p:cNvSpPr>
            <a:spLocks noGrp="1"/>
          </p:cNvSpPr>
          <p:nvPr>
            <p:ph idx="1"/>
          </p:nvPr>
        </p:nvSpPr>
        <p:spPr>
          <a:xfrm>
            <a:off x="539552" y="980728"/>
            <a:ext cx="8229600" cy="5040560"/>
          </a:xfrm>
        </p:spPr>
        <p:txBody>
          <a:bodyPr>
            <a:normAutofit/>
          </a:bodyPr>
          <a:lstStyle/>
          <a:p>
            <a:pPr marL="0" indent="0">
              <a:buNone/>
            </a:pPr>
            <a:r>
              <a:rPr lang="en-US" sz="2000" b="1" u="sng" dirty="0">
                <a:latin typeface="Times New Roman" panose="02020603050405020304" pitchFamily="18" charset="0"/>
                <a:cs typeface="Times New Roman" panose="02020603050405020304" pitchFamily="18" charset="0"/>
              </a:rPr>
              <a:t>Goodwill:</a:t>
            </a:r>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Goodwill means the high amount of profits expected in future due to the past reputation of the firm. In simple word it is money value of business reputation. A new partner must compensate the old partners for their sacrifice of share in future profits and the efforts made by them in past to build up the reputation and goodwill of the firm.</a:t>
            </a:r>
          </a:p>
          <a:p>
            <a:pPr algn="just"/>
            <a:r>
              <a:rPr lang="en-US" sz="2000" dirty="0">
                <a:latin typeface="Times New Roman" panose="02020603050405020304" pitchFamily="18" charset="0"/>
                <a:cs typeface="Times New Roman" panose="02020603050405020304" pitchFamily="18" charset="0"/>
              </a:rPr>
              <a:t>If the new partner pays cash for goodwill to the old partners privately, no entry will be passed in books of accounts. In other cases, the like</a:t>
            </a:r>
          </a:p>
          <a:p>
            <a:pPr lvl="1" algn="just">
              <a:buFont typeface="Wingdings" panose="05000000000000000000" pitchFamily="2" charset="2"/>
              <a:buChar char="Ø"/>
            </a:pPr>
            <a:r>
              <a:rPr lang="en-US" sz="1800" dirty="0">
                <a:latin typeface="Times New Roman" panose="02020603050405020304" pitchFamily="18" charset="0"/>
                <a:cs typeface="Times New Roman" panose="02020603050405020304" pitchFamily="18" charset="0"/>
              </a:rPr>
              <a:t>Goodwill bought in cash and retained.</a:t>
            </a:r>
          </a:p>
          <a:p>
            <a:pPr lvl="1" algn="just">
              <a:buFont typeface="Wingdings" panose="05000000000000000000" pitchFamily="2" charset="2"/>
              <a:buChar char="Ø"/>
            </a:pPr>
            <a:r>
              <a:rPr lang="en-US" sz="1800" dirty="0">
                <a:latin typeface="Times New Roman" panose="02020603050405020304" pitchFamily="18" charset="0"/>
                <a:cs typeface="Times New Roman" panose="02020603050405020304" pitchFamily="18" charset="0"/>
              </a:rPr>
              <a:t>Only part of Goodwill brought in cash and cash is retained.</a:t>
            </a:r>
          </a:p>
          <a:p>
            <a:pPr lvl="1" algn="just">
              <a:buFont typeface="Wingdings" panose="05000000000000000000" pitchFamily="2" charset="2"/>
              <a:buChar char="Ø"/>
            </a:pPr>
            <a:r>
              <a:rPr lang="en-US" sz="1800" dirty="0">
                <a:latin typeface="Times New Roman" panose="02020603050405020304" pitchFamily="18" charset="0"/>
                <a:cs typeface="Times New Roman" panose="02020603050405020304" pitchFamily="18" charset="0"/>
              </a:rPr>
              <a:t>Goodwill brought in cash is withdrawn by old partners.</a:t>
            </a:r>
          </a:p>
          <a:p>
            <a:pPr lvl="1" algn="just">
              <a:buFont typeface="Wingdings" panose="05000000000000000000" pitchFamily="2" charset="2"/>
              <a:buChar char="Ø"/>
            </a:pPr>
            <a:r>
              <a:rPr lang="en-US" sz="1800" dirty="0">
                <a:latin typeface="Times New Roman" panose="02020603050405020304" pitchFamily="18" charset="0"/>
                <a:cs typeface="Times New Roman" panose="02020603050405020304" pitchFamily="18" charset="0"/>
              </a:rPr>
              <a:t>Goodwill amount already existing at the time of admission is written off</a:t>
            </a:r>
            <a:r>
              <a:rPr lang="en-US" sz="1800" dirty="0" smtClean="0">
                <a:latin typeface="Times New Roman" panose="02020603050405020304" pitchFamily="18" charset="0"/>
                <a:cs typeface="Times New Roman" panose="02020603050405020304" pitchFamily="18" charset="0"/>
              </a:rPr>
              <a:t>.</a:t>
            </a: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4656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15416"/>
            <a:ext cx="8229600" cy="1143000"/>
          </a:xfrm>
        </p:spPr>
        <p:txBody>
          <a:bodyPr>
            <a:normAutofit/>
          </a:bodyPr>
          <a:lstStyle/>
          <a:p>
            <a:r>
              <a:rPr lang="en-US" sz="4000" dirty="0">
                <a:solidFill>
                  <a:schemeClr val="tx1"/>
                </a:solidFill>
                <a:latin typeface="Times New Roman" panose="02020603050405020304" pitchFamily="18" charset="0"/>
                <a:cs typeface="Times New Roman" panose="02020603050405020304" pitchFamily="18" charset="0"/>
              </a:rPr>
              <a:t>Partnership Final </a:t>
            </a:r>
            <a:r>
              <a:rPr lang="en-US" sz="4000" dirty="0" smtClean="0">
                <a:solidFill>
                  <a:schemeClr val="tx1"/>
                </a:solidFill>
                <a:latin typeface="Times New Roman" panose="02020603050405020304" pitchFamily="18" charset="0"/>
                <a:cs typeface="Times New Roman" panose="02020603050405020304" pitchFamily="18" charset="0"/>
              </a:rPr>
              <a:t>Account</a:t>
            </a:r>
            <a:endParaRPr lang="mr-IN" sz="4000" dirty="0"/>
          </a:p>
        </p:txBody>
      </p:sp>
      <p:sp>
        <p:nvSpPr>
          <p:cNvPr id="3" name="Content Placeholder 2"/>
          <p:cNvSpPr>
            <a:spLocks noGrp="1"/>
          </p:cNvSpPr>
          <p:nvPr>
            <p:ph idx="1"/>
          </p:nvPr>
        </p:nvSpPr>
        <p:spPr>
          <a:xfrm>
            <a:off x="539552" y="980728"/>
            <a:ext cx="8229600" cy="5544616"/>
          </a:xfrm>
        </p:spPr>
        <p:txBody>
          <a:bodyPr>
            <a:normAutofit fontScale="92500" lnSpcReduction="20000"/>
          </a:bodyPr>
          <a:lstStyle/>
          <a:p>
            <a:pPr marL="0" indent="0">
              <a:buNone/>
            </a:pPr>
            <a:r>
              <a:rPr lang="en-US" sz="2000" b="1" u="sng" dirty="0">
                <a:latin typeface="Times New Roman" panose="02020603050405020304" pitchFamily="18" charset="0"/>
                <a:cs typeface="Times New Roman" panose="02020603050405020304" pitchFamily="18" charset="0"/>
              </a:rPr>
              <a:t>Goodwill</a:t>
            </a:r>
            <a:r>
              <a:rPr lang="en-US" sz="2000" b="1" u="sng" dirty="0" smtClean="0">
                <a:latin typeface="Times New Roman" panose="02020603050405020304" pitchFamily="18" charset="0"/>
                <a:cs typeface="Times New Roman" panose="02020603050405020304" pitchFamily="18" charset="0"/>
              </a:rPr>
              <a:t>:</a:t>
            </a:r>
          </a:p>
          <a:p>
            <a:pPr marL="0" indent="0">
              <a:buNone/>
            </a:pPr>
            <a:r>
              <a:rPr lang="en-US" sz="2000" b="1" u="sng" dirty="0">
                <a:latin typeface="Times New Roman" panose="02020603050405020304" pitchFamily="18" charset="0"/>
                <a:cs typeface="Times New Roman" panose="02020603050405020304" pitchFamily="18" charset="0"/>
              </a:rPr>
              <a:t>Treatment of Goodwill</a:t>
            </a:r>
            <a:r>
              <a:rPr lang="en-US" sz="2000" dirty="0">
                <a:latin typeface="Times New Roman" panose="02020603050405020304" pitchFamily="18" charset="0"/>
                <a:cs typeface="Times New Roman" panose="02020603050405020304" pitchFamily="18" charset="0"/>
              </a:rPr>
              <a:t>: </a:t>
            </a:r>
          </a:p>
          <a:p>
            <a:pPr marL="0" lvl="0" indent="0">
              <a:buNone/>
            </a:pPr>
            <a:r>
              <a:rPr lang="en-US" sz="2000" b="1" dirty="0" smtClean="0">
                <a:latin typeface="Times New Roman" panose="02020603050405020304" pitchFamily="18" charset="0"/>
                <a:cs typeface="Times New Roman" panose="02020603050405020304" pitchFamily="18" charset="0"/>
              </a:rPr>
              <a:t>1) When </a:t>
            </a:r>
            <a:r>
              <a:rPr lang="en-US" sz="2000" b="1" dirty="0">
                <a:latin typeface="Times New Roman" panose="02020603050405020304" pitchFamily="18" charset="0"/>
                <a:cs typeface="Times New Roman" panose="02020603050405020304" pitchFamily="18" charset="0"/>
              </a:rPr>
              <a:t>Full amount of goodwill brought by new partner in cash and Written off</a:t>
            </a:r>
            <a:endParaRPr lang="en-US" sz="2000" dirty="0">
              <a:latin typeface="Times New Roman" panose="02020603050405020304" pitchFamily="18" charset="0"/>
              <a:cs typeface="Times New Roman" panose="02020603050405020304" pitchFamily="18" charset="0"/>
            </a:endParaRPr>
          </a:p>
          <a:p>
            <a:pPr marL="0" lvl="0" indent="0">
              <a:buNone/>
            </a:pPr>
            <a:r>
              <a:rPr lang="en-US" sz="2000" dirty="0" smtClean="0">
                <a:latin typeface="Times New Roman" panose="02020603050405020304" pitchFamily="18" charset="0"/>
                <a:cs typeface="Times New Roman" panose="02020603050405020304" pitchFamily="18" charset="0"/>
              </a:rPr>
              <a:t>a) Cash </a:t>
            </a:r>
            <a:r>
              <a:rPr lang="en-US" sz="2000" dirty="0">
                <a:latin typeface="Times New Roman" panose="02020603050405020304" pitchFamily="18" charset="0"/>
                <a:cs typeface="Times New Roman" panose="02020603050405020304" pitchFamily="18" charset="0"/>
              </a:rPr>
              <a:t>A/c ------------------------------------------</a:t>
            </a:r>
            <a:r>
              <a:rPr lang="en-US" sz="2000" dirty="0" err="1">
                <a:latin typeface="Times New Roman" panose="02020603050405020304" pitchFamily="18" charset="0"/>
                <a:cs typeface="Times New Roman" panose="02020603050405020304" pitchFamily="18" charset="0"/>
              </a:rPr>
              <a:t>Dr</a:t>
            </a:r>
            <a:r>
              <a:rPr lang="en-US" sz="2000" dirty="0">
                <a:latin typeface="Times New Roman" panose="02020603050405020304" pitchFamily="18" charset="0"/>
                <a:cs typeface="Times New Roman" panose="02020603050405020304" pitchFamily="18" charset="0"/>
              </a:rPr>
              <a:t> </a:t>
            </a:r>
          </a:p>
          <a:p>
            <a:pPr marL="0" indent="0">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To </a:t>
            </a:r>
            <a:r>
              <a:rPr lang="en-US" sz="2000" dirty="0">
                <a:latin typeface="Times New Roman" panose="02020603050405020304" pitchFamily="18" charset="0"/>
                <a:cs typeface="Times New Roman" panose="02020603050405020304" pitchFamily="18" charset="0"/>
              </a:rPr>
              <a:t>Goodwill A/c</a:t>
            </a:r>
          </a:p>
          <a:p>
            <a:pPr marL="0" indent="0">
              <a:buNone/>
            </a:pPr>
            <a:r>
              <a:rPr lang="en-US" sz="2000" dirty="0">
                <a:latin typeface="Times New Roman" panose="02020603050405020304" pitchFamily="18" charset="0"/>
                <a:cs typeface="Times New Roman" panose="02020603050405020304" pitchFamily="18" charset="0"/>
              </a:rPr>
              <a:t> </a:t>
            </a:r>
          </a:p>
          <a:p>
            <a:pPr marL="0" lvl="0" indent="0">
              <a:buNone/>
            </a:pPr>
            <a:r>
              <a:rPr lang="en-US" sz="2000" dirty="0" smtClean="0">
                <a:latin typeface="Times New Roman" panose="02020603050405020304" pitchFamily="18" charset="0"/>
                <a:cs typeface="Times New Roman" panose="02020603050405020304" pitchFamily="18" charset="0"/>
              </a:rPr>
              <a:t>b) Goodwill </a:t>
            </a:r>
            <a:r>
              <a:rPr lang="en-US" sz="2000" dirty="0">
                <a:latin typeface="Times New Roman" panose="02020603050405020304" pitchFamily="18" charset="0"/>
                <a:cs typeface="Times New Roman" panose="02020603050405020304" pitchFamily="18" charset="0"/>
              </a:rPr>
              <a:t>A/c -------------------------------------</a:t>
            </a:r>
            <a:r>
              <a:rPr lang="en-US" sz="2000" dirty="0" err="1">
                <a:latin typeface="Times New Roman" panose="02020603050405020304" pitchFamily="18" charset="0"/>
                <a:cs typeface="Times New Roman" panose="02020603050405020304" pitchFamily="18" charset="0"/>
              </a:rPr>
              <a:t>Dr</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             To Old Partners Capital A/c (Sacrifice ratio)</a:t>
            </a:r>
          </a:p>
          <a:p>
            <a:pPr marL="0" indent="0">
              <a:buNone/>
            </a:pPr>
            <a:r>
              <a:rPr lang="en-US" sz="2000" i="1" dirty="0">
                <a:latin typeface="Times New Roman" panose="02020603050405020304" pitchFamily="18" charset="0"/>
                <a:cs typeface="Times New Roman" panose="02020603050405020304" pitchFamily="18" charset="0"/>
              </a:rPr>
              <a:t>(In short effect is on only</a:t>
            </a:r>
            <a:r>
              <a:rPr lang="en-US" sz="2000" b="1" i="1" u="sng" dirty="0">
                <a:latin typeface="Times New Roman" panose="02020603050405020304" pitchFamily="18" charset="0"/>
                <a:cs typeface="Times New Roman" panose="02020603050405020304" pitchFamily="18" charset="0"/>
              </a:rPr>
              <a:t> Partner Capital A/c </a:t>
            </a:r>
            <a:r>
              <a:rPr lang="en-US" sz="2000" b="1" i="1" dirty="0">
                <a:latin typeface="Times New Roman" panose="02020603050405020304" pitchFamily="18" charset="0"/>
                <a:cs typeface="Times New Roman" panose="02020603050405020304" pitchFamily="18" charset="0"/>
              </a:rPr>
              <a:t>Credit side</a:t>
            </a:r>
            <a:r>
              <a:rPr lang="en-US" sz="2000" i="1" dirty="0">
                <a:latin typeface="Times New Roman" panose="02020603050405020304" pitchFamily="18" charset="0"/>
                <a:cs typeface="Times New Roman" panose="02020603050405020304" pitchFamily="18" charset="0"/>
              </a:rPr>
              <a:t> of </a:t>
            </a:r>
            <a:r>
              <a:rPr lang="en-US" sz="2000" b="1" i="1" dirty="0">
                <a:latin typeface="Times New Roman" panose="02020603050405020304" pitchFamily="18" charset="0"/>
                <a:cs typeface="Times New Roman" panose="02020603050405020304" pitchFamily="18" charset="0"/>
              </a:rPr>
              <a:t>old partners</a:t>
            </a:r>
            <a:r>
              <a:rPr lang="en-US" sz="2000" i="1" dirty="0">
                <a:latin typeface="Times New Roman" panose="02020603050405020304" pitchFamily="18" charset="0"/>
                <a:cs typeface="Times New Roman" panose="02020603050405020304" pitchFamily="18" charset="0"/>
              </a:rPr>
              <a:t> column)</a:t>
            </a:r>
            <a:endParaRPr lang="en-US" sz="2000" dirty="0">
              <a:latin typeface="Times New Roman" panose="02020603050405020304" pitchFamily="18" charset="0"/>
              <a:cs typeface="Times New Roman" panose="02020603050405020304" pitchFamily="18" charset="0"/>
            </a:endParaRPr>
          </a:p>
          <a:p>
            <a:pPr marL="0" indent="0">
              <a:buNone/>
            </a:pPr>
            <a:r>
              <a:rPr lang="en-US" sz="2000" b="1" dirty="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a:p>
            <a:pPr marL="0" lvl="0" indent="0">
              <a:buNone/>
            </a:pPr>
            <a:r>
              <a:rPr lang="en-US" sz="2000" b="1" dirty="0" smtClean="0">
                <a:latin typeface="Times New Roman" panose="02020603050405020304" pitchFamily="18" charset="0"/>
                <a:cs typeface="Times New Roman" panose="02020603050405020304" pitchFamily="18" charset="0"/>
              </a:rPr>
              <a:t>2) When </a:t>
            </a:r>
            <a:r>
              <a:rPr lang="en-US" sz="2000" b="1" dirty="0">
                <a:latin typeface="Times New Roman" panose="02020603050405020304" pitchFamily="18" charset="0"/>
                <a:cs typeface="Times New Roman" panose="02020603050405020304" pitchFamily="18" charset="0"/>
              </a:rPr>
              <a:t>Goodwill account is revalued and written off.</a:t>
            </a:r>
            <a:endParaRPr lang="en-US" sz="2000" dirty="0">
              <a:latin typeface="Times New Roman" panose="02020603050405020304" pitchFamily="18" charset="0"/>
              <a:cs typeface="Times New Roman" panose="02020603050405020304" pitchFamily="18" charset="0"/>
            </a:endParaRPr>
          </a:p>
          <a:p>
            <a:pPr marL="0" lvl="0" indent="0">
              <a:buNone/>
            </a:pPr>
            <a:r>
              <a:rPr lang="en-US" sz="2000" dirty="0" smtClean="0">
                <a:latin typeface="Times New Roman" panose="02020603050405020304" pitchFamily="18" charset="0"/>
                <a:cs typeface="Times New Roman" panose="02020603050405020304" pitchFamily="18" charset="0"/>
              </a:rPr>
              <a:t>a) Goodwill </a:t>
            </a:r>
            <a:r>
              <a:rPr lang="en-US" sz="2000" dirty="0">
                <a:latin typeface="Times New Roman" panose="02020603050405020304" pitchFamily="18" charset="0"/>
                <a:cs typeface="Times New Roman" panose="02020603050405020304" pitchFamily="18" charset="0"/>
              </a:rPr>
              <a:t>A/c ------------------------------------------</a:t>
            </a:r>
            <a:r>
              <a:rPr lang="en-US" sz="2000" dirty="0" err="1">
                <a:latin typeface="Times New Roman" panose="02020603050405020304" pitchFamily="18" charset="0"/>
                <a:cs typeface="Times New Roman" panose="02020603050405020304" pitchFamily="18" charset="0"/>
              </a:rPr>
              <a:t>Dr</a:t>
            </a:r>
            <a:r>
              <a:rPr lang="en-US" sz="2000" dirty="0">
                <a:latin typeface="Times New Roman" panose="02020603050405020304" pitchFamily="18" charset="0"/>
                <a:cs typeface="Times New Roman" panose="02020603050405020304" pitchFamily="18" charset="0"/>
              </a:rPr>
              <a:t> </a:t>
            </a:r>
          </a:p>
          <a:p>
            <a:pPr marL="0" indent="0">
              <a:buNone/>
            </a:pPr>
            <a:r>
              <a:rPr lang="en-US" sz="2000" dirty="0">
                <a:latin typeface="Times New Roman" panose="02020603050405020304" pitchFamily="18" charset="0"/>
                <a:cs typeface="Times New Roman" panose="02020603050405020304" pitchFamily="18" charset="0"/>
              </a:rPr>
              <a:t>            To Old Partner Capital A/c (in old ratio)</a:t>
            </a:r>
          </a:p>
          <a:p>
            <a:pPr marL="0" indent="0">
              <a:buNone/>
            </a:pPr>
            <a:r>
              <a:rPr lang="en-US" sz="2000" dirty="0">
                <a:latin typeface="Times New Roman" panose="02020603050405020304" pitchFamily="18" charset="0"/>
                <a:cs typeface="Times New Roman" panose="02020603050405020304" pitchFamily="18" charset="0"/>
              </a:rPr>
              <a:t> </a:t>
            </a:r>
          </a:p>
          <a:p>
            <a:pPr marL="0" lvl="0" indent="0">
              <a:buNone/>
            </a:pPr>
            <a:r>
              <a:rPr lang="en-US" sz="2000" dirty="0" smtClean="0">
                <a:latin typeface="Times New Roman" panose="02020603050405020304" pitchFamily="18" charset="0"/>
                <a:cs typeface="Times New Roman" panose="02020603050405020304" pitchFamily="18" charset="0"/>
              </a:rPr>
              <a:t>b) All </a:t>
            </a:r>
            <a:r>
              <a:rPr lang="en-US" sz="2000" dirty="0">
                <a:latin typeface="Times New Roman" panose="02020603050405020304" pitchFamily="18" charset="0"/>
                <a:cs typeface="Times New Roman" panose="02020603050405020304" pitchFamily="18" charset="0"/>
              </a:rPr>
              <a:t>Partners Capital A/c (in New ratio)--------------</a:t>
            </a:r>
            <a:r>
              <a:rPr lang="en-US" sz="2000" dirty="0" err="1">
                <a:latin typeface="Times New Roman" panose="02020603050405020304" pitchFamily="18" charset="0"/>
                <a:cs typeface="Times New Roman" panose="02020603050405020304" pitchFamily="18" charset="0"/>
              </a:rPr>
              <a:t>Dr</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       To Goodwill A/c</a:t>
            </a:r>
          </a:p>
          <a:p>
            <a:pPr marL="0" indent="0">
              <a:buNone/>
            </a:pPr>
            <a:r>
              <a:rPr lang="en-US" sz="2000" i="1" u="sng" dirty="0">
                <a:latin typeface="Times New Roman" panose="02020603050405020304" pitchFamily="18" charset="0"/>
                <a:cs typeface="Times New Roman" panose="02020603050405020304" pitchFamily="18" charset="0"/>
              </a:rPr>
              <a:t>(</a:t>
            </a:r>
            <a:r>
              <a:rPr lang="en-US" sz="2000" i="1" dirty="0">
                <a:latin typeface="Times New Roman" panose="02020603050405020304" pitchFamily="18" charset="0"/>
                <a:cs typeface="Times New Roman" panose="02020603050405020304" pitchFamily="18" charset="0"/>
              </a:rPr>
              <a:t> In short effect is on </a:t>
            </a:r>
            <a:r>
              <a:rPr lang="en-US" sz="2000" b="1" i="1" dirty="0">
                <a:latin typeface="Times New Roman" panose="02020603050405020304" pitchFamily="18" charset="0"/>
                <a:cs typeface="Times New Roman" panose="02020603050405020304" pitchFamily="18" charset="0"/>
              </a:rPr>
              <a:t>Partners Capital Account Debit side (all partners)</a:t>
            </a:r>
            <a:r>
              <a:rPr lang="en-US" sz="2000" i="1" dirty="0">
                <a:latin typeface="Times New Roman" panose="02020603050405020304" pitchFamily="18" charset="0"/>
                <a:cs typeface="Times New Roman" panose="02020603050405020304" pitchFamily="18" charset="0"/>
              </a:rPr>
              <a:t> and </a:t>
            </a:r>
            <a:r>
              <a:rPr lang="en-US" sz="2000" b="1" i="1" dirty="0">
                <a:latin typeface="Times New Roman" panose="02020603050405020304" pitchFamily="18" charset="0"/>
                <a:cs typeface="Times New Roman" panose="02020603050405020304" pitchFamily="18" charset="0"/>
              </a:rPr>
              <a:t>credit side of Partners Capital Account</a:t>
            </a:r>
            <a:r>
              <a:rPr lang="en-US" sz="2000" i="1" dirty="0">
                <a:latin typeface="Times New Roman" panose="02020603050405020304" pitchFamily="18" charset="0"/>
                <a:cs typeface="Times New Roman" panose="02020603050405020304" pitchFamily="18" charset="0"/>
              </a:rPr>
              <a:t> in </a:t>
            </a:r>
            <a:r>
              <a:rPr lang="en-US" sz="2000" b="1" i="1" dirty="0">
                <a:latin typeface="Times New Roman" panose="02020603050405020304" pitchFamily="18" charset="0"/>
                <a:cs typeface="Times New Roman" panose="02020603050405020304" pitchFamily="18" charset="0"/>
              </a:rPr>
              <a:t>old partners column</a:t>
            </a:r>
            <a:r>
              <a:rPr lang="en-US" sz="2000" i="1" dirty="0">
                <a:latin typeface="Times New Roman" panose="02020603050405020304" pitchFamily="18" charset="0"/>
                <a:cs typeface="Times New Roman" panose="02020603050405020304" pitchFamily="18" charset="0"/>
              </a:rPr>
              <a:t> only.)</a:t>
            </a:r>
            <a:endParaRPr lang="en-US" sz="2000" dirty="0">
              <a:latin typeface="Times New Roman" panose="02020603050405020304" pitchFamily="18" charset="0"/>
              <a:cs typeface="Times New Roman" panose="02020603050405020304" pitchFamily="18" charset="0"/>
            </a:endParaRPr>
          </a:p>
          <a:p>
            <a:pPr marL="0" indent="0">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21443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15416"/>
            <a:ext cx="8229600" cy="1143000"/>
          </a:xfrm>
        </p:spPr>
        <p:txBody>
          <a:bodyPr>
            <a:normAutofit/>
          </a:bodyPr>
          <a:lstStyle/>
          <a:p>
            <a:r>
              <a:rPr lang="en-US" sz="4000" dirty="0">
                <a:solidFill>
                  <a:schemeClr val="tx1"/>
                </a:solidFill>
                <a:latin typeface="Times New Roman" panose="02020603050405020304" pitchFamily="18" charset="0"/>
                <a:cs typeface="Times New Roman" panose="02020603050405020304" pitchFamily="18" charset="0"/>
              </a:rPr>
              <a:t>Partnership Final </a:t>
            </a:r>
            <a:r>
              <a:rPr lang="en-US" sz="4000" dirty="0" smtClean="0">
                <a:solidFill>
                  <a:schemeClr val="tx1"/>
                </a:solidFill>
                <a:latin typeface="Times New Roman" panose="02020603050405020304" pitchFamily="18" charset="0"/>
                <a:cs typeface="Times New Roman" panose="02020603050405020304" pitchFamily="18" charset="0"/>
              </a:rPr>
              <a:t>Account</a:t>
            </a:r>
            <a:endParaRPr lang="mr-IN" sz="4000" dirty="0"/>
          </a:p>
        </p:txBody>
      </p:sp>
      <p:sp>
        <p:nvSpPr>
          <p:cNvPr id="3" name="Content Placeholder 2"/>
          <p:cNvSpPr>
            <a:spLocks noGrp="1"/>
          </p:cNvSpPr>
          <p:nvPr>
            <p:ph idx="1"/>
          </p:nvPr>
        </p:nvSpPr>
        <p:spPr>
          <a:xfrm>
            <a:off x="539552" y="980728"/>
            <a:ext cx="8229600" cy="5544616"/>
          </a:xfrm>
        </p:spPr>
        <p:txBody>
          <a:bodyPr>
            <a:normAutofit/>
          </a:bodyPr>
          <a:lstStyle/>
          <a:p>
            <a:pPr marL="0" indent="0">
              <a:buNone/>
            </a:pPr>
            <a:r>
              <a:rPr lang="en-US" sz="2000" b="1" u="sng" dirty="0">
                <a:latin typeface="Times New Roman" panose="02020603050405020304" pitchFamily="18" charset="0"/>
                <a:cs typeface="Times New Roman" panose="02020603050405020304" pitchFamily="18" charset="0"/>
              </a:rPr>
              <a:t>Retirement of partner in partnership firm:</a:t>
            </a:r>
            <a:endParaRPr lang="en-US" sz="2000" u="sng"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A partner can be retired in partnership during any date of accounting period. </a:t>
            </a:r>
          </a:p>
          <a:p>
            <a:pPr algn="just"/>
            <a:r>
              <a:rPr lang="en-US" sz="2000" dirty="0">
                <a:latin typeface="Times New Roman" panose="02020603050405020304" pitchFamily="18" charset="0"/>
                <a:cs typeface="Times New Roman" panose="02020603050405020304" pitchFamily="18" charset="0"/>
              </a:rPr>
              <a:t>If a partner is retired on 1</a:t>
            </a:r>
            <a:r>
              <a:rPr lang="en-US" sz="2000" baseline="30000" dirty="0">
                <a:latin typeface="Times New Roman" panose="02020603050405020304" pitchFamily="18" charset="0"/>
                <a:cs typeface="Times New Roman" panose="02020603050405020304" pitchFamily="18" charset="0"/>
              </a:rPr>
              <a:t>st</a:t>
            </a:r>
            <a:r>
              <a:rPr lang="en-US" sz="2000" dirty="0">
                <a:latin typeface="Times New Roman" panose="02020603050405020304" pitchFamily="18" charset="0"/>
                <a:cs typeface="Times New Roman" panose="02020603050405020304" pitchFamily="18" charset="0"/>
              </a:rPr>
              <a:t> day of accounting year, he will not be eligible to get his share of profit or loss earned during entire year. </a:t>
            </a:r>
          </a:p>
          <a:p>
            <a:pPr marL="0" indent="0" algn="just">
              <a:buNone/>
            </a:pPr>
            <a:r>
              <a:rPr lang="en-US" sz="2000" dirty="0">
                <a:latin typeface="Times New Roman" panose="02020603050405020304" pitchFamily="18" charset="0"/>
                <a:cs typeface="Times New Roman" panose="02020603050405020304" pitchFamily="18" charset="0"/>
              </a:rPr>
              <a:t>Example: </a:t>
            </a:r>
            <a:endParaRPr lang="en-US" sz="2000" dirty="0" smtClean="0">
              <a:latin typeface="Times New Roman" panose="02020603050405020304" pitchFamily="18" charset="0"/>
              <a:cs typeface="Times New Roman" panose="02020603050405020304" pitchFamily="18" charset="0"/>
            </a:endParaRPr>
          </a:p>
          <a:p>
            <a:pPr marL="0" indent="0" algn="just">
              <a:buNone/>
            </a:pPr>
            <a:r>
              <a:rPr lang="en-US" sz="2000" dirty="0" smtClean="0">
                <a:latin typeface="Times New Roman" panose="02020603050405020304" pitchFamily="18" charset="0"/>
                <a:cs typeface="Times New Roman" panose="02020603050405020304" pitchFamily="18" charset="0"/>
              </a:rPr>
              <a:t>If </a:t>
            </a:r>
            <a:r>
              <a:rPr lang="en-US" sz="2000" dirty="0">
                <a:latin typeface="Times New Roman" panose="02020603050405020304" pitchFamily="18" charset="0"/>
                <a:cs typeface="Times New Roman" panose="02020603050405020304" pitchFamily="18" charset="0"/>
              </a:rPr>
              <a:t>a firm whose accounting year begins on 1</a:t>
            </a:r>
            <a:r>
              <a:rPr lang="en-US" sz="2000" baseline="30000" dirty="0">
                <a:latin typeface="Times New Roman" panose="02020603050405020304" pitchFamily="18" charset="0"/>
                <a:cs typeface="Times New Roman" panose="02020603050405020304" pitchFamily="18" charset="0"/>
              </a:rPr>
              <a:t>st</a:t>
            </a:r>
            <a:r>
              <a:rPr lang="en-US" sz="2000" dirty="0">
                <a:latin typeface="Times New Roman" panose="02020603050405020304" pitchFamily="18" charset="0"/>
                <a:cs typeface="Times New Roman" panose="02020603050405020304" pitchFamily="18" charset="0"/>
              </a:rPr>
              <a:t> January and retired one partner on 1</a:t>
            </a:r>
            <a:r>
              <a:rPr lang="en-US" sz="2000" baseline="30000" dirty="0">
                <a:latin typeface="Times New Roman" panose="02020603050405020304" pitchFamily="18" charset="0"/>
                <a:cs typeface="Times New Roman" panose="02020603050405020304" pitchFamily="18" charset="0"/>
              </a:rPr>
              <a:t>st</a:t>
            </a:r>
            <a:r>
              <a:rPr lang="en-US" sz="2000" dirty="0">
                <a:latin typeface="Times New Roman" panose="02020603050405020304" pitchFamily="18" charset="0"/>
                <a:cs typeface="Times New Roman" panose="02020603050405020304" pitchFamily="18" charset="0"/>
              </a:rPr>
              <a:t> January, he will not be eligible to get his share of profits earned during the entire year.</a:t>
            </a:r>
          </a:p>
          <a:p>
            <a:pPr marL="0" indent="0" algn="just">
              <a:buNone/>
            </a:pPr>
            <a:r>
              <a:rPr lang="en-US" sz="2000" dirty="0">
                <a:latin typeface="Times New Roman" panose="02020603050405020304" pitchFamily="18" charset="0"/>
                <a:cs typeface="Times New Roman" panose="02020603050405020304" pitchFamily="18" charset="0"/>
              </a:rPr>
              <a:t>However, if a new partner is retired on any other day during year.</a:t>
            </a:r>
          </a:p>
          <a:p>
            <a:pPr marL="0" indent="0" algn="just">
              <a:buNone/>
            </a:pPr>
            <a:r>
              <a:rPr lang="en-US" sz="2000" dirty="0">
                <a:latin typeface="Times New Roman" panose="02020603050405020304" pitchFamily="18" charset="0"/>
                <a:cs typeface="Times New Roman" panose="02020603050405020304" pitchFamily="18" charset="0"/>
              </a:rPr>
              <a:t>Example: </a:t>
            </a:r>
            <a:endParaRPr lang="en-US" sz="2000" dirty="0" smtClean="0">
              <a:latin typeface="Times New Roman" panose="02020603050405020304" pitchFamily="18" charset="0"/>
              <a:cs typeface="Times New Roman" panose="02020603050405020304" pitchFamily="18" charset="0"/>
            </a:endParaRPr>
          </a:p>
          <a:p>
            <a:pPr marL="0" indent="0" algn="just">
              <a:buNone/>
            </a:pPr>
            <a:r>
              <a:rPr lang="en-US" sz="2000" dirty="0">
                <a:latin typeface="Times New Roman" panose="02020603050405020304" pitchFamily="18" charset="0"/>
                <a:cs typeface="Times New Roman" panose="02020603050405020304" pitchFamily="18" charset="0"/>
              </a:rPr>
              <a:t>O</a:t>
            </a:r>
            <a:r>
              <a:rPr lang="en-US" sz="2000" dirty="0" smtClean="0">
                <a:latin typeface="Times New Roman" panose="02020603050405020304" pitchFamily="18" charset="0"/>
                <a:cs typeface="Times New Roman" panose="02020603050405020304" pitchFamily="18" charset="0"/>
              </a:rPr>
              <a:t>n </a:t>
            </a:r>
            <a:r>
              <a:rPr lang="en-US" sz="2000" dirty="0">
                <a:latin typeface="Times New Roman" panose="02020603050405020304" pitchFamily="18" charset="0"/>
                <a:cs typeface="Times New Roman" panose="02020603050405020304" pitchFamily="18" charset="0"/>
              </a:rPr>
              <a:t>1</a:t>
            </a:r>
            <a:r>
              <a:rPr lang="en-US" sz="2000" baseline="30000" dirty="0">
                <a:latin typeface="Times New Roman" panose="02020603050405020304" pitchFamily="18" charset="0"/>
                <a:cs typeface="Times New Roman" panose="02020603050405020304" pitchFamily="18" charset="0"/>
              </a:rPr>
              <a:t>st</a:t>
            </a:r>
            <a:r>
              <a:rPr lang="en-US" sz="2000" dirty="0">
                <a:latin typeface="Times New Roman" panose="02020603050405020304" pitchFamily="18" charset="0"/>
                <a:cs typeface="Times New Roman" panose="02020603050405020304" pitchFamily="18" charset="0"/>
              </a:rPr>
              <a:t> October 2013, if any partner is retired from partnership firm and partnership accounting end on 31</a:t>
            </a:r>
            <a:r>
              <a:rPr lang="en-US" sz="2000" baseline="30000" dirty="0">
                <a:latin typeface="Times New Roman" panose="02020603050405020304" pitchFamily="18" charset="0"/>
                <a:cs typeface="Times New Roman" panose="02020603050405020304" pitchFamily="18" charset="0"/>
              </a:rPr>
              <a:t>st</a:t>
            </a:r>
            <a:r>
              <a:rPr lang="en-US" sz="2000" dirty="0">
                <a:latin typeface="Times New Roman" panose="02020603050405020304" pitchFamily="18" charset="0"/>
                <a:cs typeface="Times New Roman" panose="02020603050405020304" pitchFamily="18" charset="0"/>
              </a:rPr>
              <a:t> December 2013, so retiring partner can share in profit only during the period of 1-01-2013 to 30-09-2013.</a:t>
            </a:r>
          </a:p>
          <a:p>
            <a:pPr marL="0" indent="0" algn="just">
              <a:buNone/>
            </a:pPr>
            <a:r>
              <a:rPr lang="en-US" sz="2000" dirty="0">
                <a:latin typeface="Times New Roman" panose="02020603050405020304" pitchFamily="18" charset="0"/>
                <a:cs typeface="Times New Roman" panose="02020603050405020304" pitchFamily="18" charset="0"/>
              </a:rPr>
              <a:t>Thus, total profit for 2013 must be divided into 2 parts i.e. Profit before Retirement and profit after Retirement (also called as Pre period and Post period)</a:t>
            </a:r>
          </a:p>
          <a:p>
            <a:pPr marL="0" indent="0">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7987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15416"/>
            <a:ext cx="8229600" cy="1143000"/>
          </a:xfrm>
        </p:spPr>
        <p:txBody>
          <a:bodyPr>
            <a:normAutofit/>
          </a:bodyPr>
          <a:lstStyle/>
          <a:p>
            <a:r>
              <a:rPr lang="en-US" sz="4000" dirty="0">
                <a:solidFill>
                  <a:schemeClr val="tx1"/>
                </a:solidFill>
                <a:latin typeface="Times New Roman" panose="02020603050405020304" pitchFamily="18" charset="0"/>
                <a:cs typeface="Times New Roman" panose="02020603050405020304" pitchFamily="18" charset="0"/>
              </a:rPr>
              <a:t>Partnership Final </a:t>
            </a:r>
            <a:r>
              <a:rPr lang="en-US" sz="4000" dirty="0" smtClean="0">
                <a:solidFill>
                  <a:schemeClr val="tx1"/>
                </a:solidFill>
                <a:latin typeface="Times New Roman" panose="02020603050405020304" pitchFamily="18" charset="0"/>
                <a:cs typeface="Times New Roman" panose="02020603050405020304" pitchFamily="18" charset="0"/>
              </a:rPr>
              <a:t>Account</a:t>
            </a:r>
            <a:endParaRPr lang="mr-IN" sz="4000" dirty="0"/>
          </a:p>
        </p:txBody>
      </p:sp>
      <p:sp>
        <p:nvSpPr>
          <p:cNvPr id="3" name="Content Placeholder 2"/>
          <p:cNvSpPr>
            <a:spLocks noGrp="1"/>
          </p:cNvSpPr>
          <p:nvPr>
            <p:ph idx="1"/>
          </p:nvPr>
        </p:nvSpPr>
        <p:spPr>
          <a:xfrm>
            <a:off x="539552" y="980728"/>
            <a:ext cx="8229600" cy="5760640"/>
          </a:xfrm>
        </p:spPr>
        <p:txBody>
          <a:bodyPr>
            <a:normAutofit fontScale="92500" lnSpcReduction="10000"/>
          </a:bodyPr>
          <a:lstStyle/>
          <a:p>
            <a:pPr marL="0" indent="0">
              <a:buNone/>
            </a:pPr>
            <a:r>
              <a:rPr lang="en-US" sz="2000" b="1" u="sng" dirty="0">
                <a:latin typeface="Times New Roman" panose="02020603050405020304" pitchFamily="18" charset="0"/>
                <a:cs typeface="Times New Roman" panose="02020603050405020304" pitchFamily="18" charset="0"/>
              </a:rPr>
              <a:t>Retirement of partner in partnership firm:</a:t>
            </a:r>
            <a:endParaRPr lang="en-US" sz="2000" u="sng" dirty="0">
              <a:latin typeface="Times New Roman" panose="02020603050405020304" pitchFamily="18" charset="0"/>
              <a:cs typeface="Times New Roman" panose="02020603050405020304" pitchFamily="18" charset="0"/>
            </a:endParaRPr>
          </a:p>
          <a:p>
            <a:pPr marL="0" indent="0" algn="just">
              <a:buNone/>
            </a:pPr>
            <a:r>
              <a:rPr lang="en-US" sz="2000" dirty="0">
                <a:latin typeface="Times New Roman" panose="02020603050405020304" pitchFamily="18" charset="0"/>
                <a:cs typeface="Times New Roman" panose="02020603050405020304" pitchFamily="18" charset="0"/>
              </a:rPr>
              <a:t>How division of profits is done when partner is retired during any day of accounting year shown below:</a:t>
            </a:r>
          </a:p>
          <a:p>
            <a:pPr marL="0" indent="0">
              <a:buNone/>
            </a:pPr>
            <a:endParaRPr lang="en-US" sz="2000" dirty="0" smtClean="0">
              <a:latin typeface="Times New Roman" panose="02020603050405020304" pitchFamily="18" charset="0"/>
              <a:cs typeface="Times New Roman" panose="02020603050405020304" pitchFamily="18" charset="0"/>
            </a:endParaRPr>
          </a:p>
          <a:p>
            <a:pPr marL="0" indent="0">
              <a:buNone/>
            </a:pPr>
            <a:endParaRPr lang="en-US" sz="2000" dirty="0">
              <a:latin typeface="Times New Roman" panose="02020603050405020304" pitchFamily="18" charset="0"/>
              <a:cs typeface="Times New Roman" panose="02020603050405020304" pitchFamily="18" charset="0"/>
            </a:endParaRPr>
          </a:p>
          <a:p>
            <a:pPr marL="0" indent="0">
              <a:buNone/>
            </a:pPr>
            <a:endParaRPr lang="en-US" sz="2000" dirty="0" smtClean="0">
              <a:latin typeface="Times New Roman" panose="02020603050405020304" pitchFamily="18" charset="0"/>
              <a:cs typeface="Times New Roman" panose="02020603050405020304" pitchFamily="18" charset="0"/>
            </a:endParaRPr>
          </a:p>
          <a:p>
            <a:pPr marL="0" indent="0">
              <a:buNone/>
            </a:pPr>
            <a:endParaRPr lang="en-US" sz="2000" dirty="0">
              <a:latin typeface="Times New Roman" panose="02020603050405020304" pitchFamily="18" charset="0"/>
              <a:cs typeface="Times New Roman" panose="02020603050405020304" pitchFamily="18" charset="0"/>
            </a:endParaRPr>
          </a:p>
          <a:p>
            <a:pPr marL="0" indent="0">
              <a:buNone/>
            </a:pPr>
            <a:endParaRPr lang="en-US" sz="2000" dirty="0" smtClean="0">
              <a:latin typeface="Times New Roman" panose="02020603050405020304" pitchFamily="18" charset="0"/>
              <a:cs typeface="Times New Roman" panose="02020603050405020304" pitchFamily="18" charset="0"/>
            </a:endParaRPr>
          </a:p>
          <a:p>
            <a:pPr marL="0" indent="0">
              <a:buNone/>
            </a:pPr>
            <a:endParaRPr lang="en-US" sz="2000" dirty="0">
              <a:latin typeface="Times New Roman" panose="02020603050405020304" pitchFamily="18" charset="0"/>
              <a:cs typeface="Times New Roman" panose="02020603050405020304" pitchFamily="18" charset="0"/>
            </a:endParaRPr>
          </a:p>
          <a:p>
            <a:pPr marL="0" indent="0">
              <a:buNone/>
            </a:pPr>
            <a:endParaRPr lang="en-US" sz="2000" dirty="0" smtClean="0">
              <a:latin typeface="Times New Roman" panose="02020603050405020304" pitchFamily="18" charset="0"/>
              <a:cs typeface="Times New Roman" panose="02020603050405020304" pitchFamily="18" charset="0"/>
            </a:endParaRPr>
          </a:p>
          <a:p>
            <a:pPr marL="0" indent="0">
              <a:buNone/>
            </a:pPr>
            <a:endParaRPr lang="en-US" sz="2000" dirty="0">
              <a:latin typeface="Times New Roman" panose="02020603050405020304" pitchFamily="18" charset="0"/>
              <a:cs typeface="Times New Roman" panose="02020603050405020304" pitchFamily="18" charset="0"/>
            </a:endParaRPr>
          </a:p>
          <a:p>
            <a:pPr marL="0" indent="0">
              <a:buNone/>
            </a:pPr>
            <a:endParaRPr lang="en-US" sz="2000" dirty="0" smtClean="0">
              <a:latin typeface="Times New Roman" panose="02020603050405020304" pitchFamily="18" charset="0"/>
              <a:cs typeface="Times New Roman" panose="02020603050405020304" pitchFamily="18" charset="0"/>
            </a:endParaRPr>
          </a:p>
          <a:p>
            <a:pPr marL="0" indent="0">
              <a:buNone/>
            </a:pPr>
            <a:endParaRPr lang="en-US" sz="2000" dirty="0">
              <a:latin typeface="Times New Roman" panose="02020603050405020304" pitchFamily="18" charset="0"/>
              <a:cs typeface="Times New Roman" panose="02020603050405020304" pitchFamily="18" charset="0"/>
            </a:endParaRPr>
          </a:p>
          <a:p>
            <a:pPr marL="0" indent="0" algn="just">
              <a:buNone/>
            </a:pPr>
            <a:endParaRPr lang="en-US" sz="2000" dirty="0" smtClean="0">
              <a:latin typeface="Times New Roman" panose="02020603050405020304" pitchFamily="18" charset="0"/>
              <a:cs typeface="Times New Roman" panose="02020603050405020304" pitchFamily="18" charset="0"/>
            </a:endParaRPr>
          </a:p>
          <a:p>
            <a:pPr marL="0" indent="0" algn="just">
              <a:buNone/>
            </a:pPr>
            <a:r>
              <a:rPr lang="en-US" sz="2000" dirty="0" smtClean="0">
                <a:latin typeface="Times New Roman" panose="02020603050405020304" pitchFamily="18" charset="0"/>
                <a:cs typeface="Times New Roman" panose="02020603050405020304" pitchFamily="18" charset="0"/>
              </a:rPr>
              <a:t>In </a:t>
            </a:r>
            <a:r>
              <a:rPr lang="en-US" sz="2000" dirty="0">
                <a:latin typeface="Times New Roman" panose="02020603050405020304" pitchFamily="18" charset="0"/>
                <a:cs typeface="Times New Roman" panose="02020603050405020304" pitchFamily="18" charset="0"/>
              </a:rPr>
              <a:t>case of retirement of partner, amount payable by firm to decreased partner (retired partner) is transferred as his/her </a:t>
            </a:r>
            <a:r>
              <a:rPr lang="en-US" sz="2000" b="1" dirty="0">
                <a:latin typeface="Times New Roman" panose="02020603050405020304" pitchFamily="18" charset="0"/>
                <a:cs typeface="Times New Roman" panose="02020603050405020304" pitchFamily="18" charset="0"/>
              </a:rPr>
              <a:t>LOAN ACCOUNT</a:t>
            </a:r>
            <a:r>
              <a:rPr lang="en-US" sz="2000" dirty="0">
                <a:latin typeface="Times New Roman" panose="02020603050405020304" pitchFamily="18" charset="0"/>
                <a:cs typeface="Times New Roman" panose="02020603050405020304" pitchFamily="18" charset="0"/>
              </a:rPr>
              <a:t> always. If there is outstanding period then interest is also calculated on LOAN amount and this interest is payable by remaining partners.</a:t>
            </a:r>
          </a:p>
          <a:p>
            <a:pPr marL="0" indent="0">
              <a:buNone/>
            </a:pPr>
            <a:endParaRPr lang="en-US" sz="2000" dirty="0">
              <a:latin typeface="Times New Roman" panose="02020603050405020304" pitchFamily="18" charset="0"/>
              <a:cs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3323712951"/>
              </p:ext>
            </p:extLst>
          </p:nvPr>
        </p:nvGraphicFramePr>
        <p:xfrm>
          <a:off x="683568" y="1916832"/>
          <a:ext cx="7992889" cy="3435096"/>
        </p:xfrm>
        <a:graphic>
          <a:graphicData uri="http://schemas.openxmlformats.org/drawingml/2006/table">
            <a:tbl>
              <a:tblPr firstRow="1" firstCol="1" bandRow="1">
                <a:tableStyleId>{5940675A-B579-460E-94D1-54222C63F5DA}</a:tableStyleId>
              </a:tblPr>
              <a:tblGrid>
                <a:gridCol w="808721"/>
                <a:gridCol w="2368264"/>
                <a:gridCol w="4815904"/>
              </a:tblGrid>
              <a:tr h="193040">
                <a:tc>
                  <a:txBody>
                    <a:bodyPr/>
                    <a:lstStyle/>
                    <a:p>
                      <a:pPr algn="ctr">
                        <a:lnSpc>
                          <a:spcPct val="115000"/>
                        </a:lnSpc>
                        <a:spcAft>
                          <a:spcPts val="0"/>
                        </a:spcAft>
                      </a:pPr>
                      <a:r>
                        <a:rPr lang="en-US" sz="1400" dirty="0">
                          <a:effectLst/>
                          <a:latin typeface="Times New Roman" panose="02020603050405020304" pitchFamily="18" charset="0"/>
                          <a:cs typeface="Times New Roman" panose="02020603050405020304" pitchFamily="18" charset="0"/>
                        </a:rPr>
                        <a:t>Steps</a:t>
                      </a:r>
                      <a:endParaRPr lang="en-US" sz="14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15000"/>
                        </a:lnSpc>
                        <a:spcAft>
                          <a:spcPts val="0"/>
                        </a:spcAft>
                      </a:pPr>
                      <a:r>
                        <a:rPr lang="en-US" sz="1400">
                          <a:effectLst/>
                          <a:latin typeface="Times New Roman" panose="02020603050405020304" pitchFamily="18" charset="0"/>
                          <a:cs typeface="Times New Roman" panose="02020603050405020304" pitchFamily="18" charset="0"/>
                        </a:rPr>
                        <a:t>What is to be done</a:t>
                      </a:r>
                      <a:endParaRPr lang="en-US" sz="140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15000"/>
                        </a:lnSpc>
                        <a:spcAft>
                          <a:spcPts val="0"/>
                        </a:spcAft>
                      </a:pPr>
                      <a:r>
                        <a:rPr lang="en-US" sz="1400">
                          <a:effectLst/>
                          <a:latin typeface="Times New Roman" panose="02020603050405020304" pitchFamily="18" charset="0"/>
                          <a:cs typeface="Times New Roman" panose="02020603050405020304" pitchFamily="18" charset="0"/>
                        </a:rPr>
                        <a:t>How it is to  be done</a:t>
                      </a:r>
                      <a:endParaRPr lang="en-US" sz="1400">
                        <a:effectLst/>
                        <a:latin typeface="Times New Roman" panose="02020603050405020304" pitchFamily="18" charset="0"/>
                        <a:ea typeface="Calibri"/>
                        <a:cs typeface="Times New Roman" panose="02020603050405020304" pitchFamily="18" charset="0"/>
                      </a:endParaRPr>
                    </a:p>
                  </a:txBody>
                  <a:tcPr marL="68580" marR="68580" marT="0" marB="0"/>
                </a:tc>
              </a:tr>
              <a:tr h="184150">
                <a:tc>
                  <a:txBody>
                    <a:bodyPr/>
                    <a:lstStyle/>
                    <a:p>
                      <a:pPr algn="ctr">
                        <a:lnSpc>
                          <a:spcPct val="115000"/>
                        </a:lnSpc>
                        <a:spcAft>
                          <a:spcPts val="0"/>
                        </a:spcAft>
                      </a:pPr>
                      <a:r>
                        <a:rPr lang="en-US" sz="1400">
                          <a:effectLst/>
                          <a:latin typeface="Times New Roman" panose="02020603050405020304" pitchFamily="18" charset="0"/>
                          <a:cs typeface="Times New Roman" panose="02020603050405020304" pitchFamily="18" charset="0"/>
                        </a:rPr>
                        <a:t>1</a:t>
                      </a:r>
                      <a:endParaRPr lang="en-US" sz="140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just">
                        <a:lnSpc>
                          <a:spcPct val="115000"/>
                        </a:lnSpc>
                        <a:spcAft>
                          <a:spcPts val="0"/>
                        </a:spcAft>
                      </a:pPr>
                      <a:r>
                        <a:rPr lang="en-US" sz="1400" dirty="0">
                          <a:effectLst/>
                          <a:latin typeface="Times New Roman" panose="02020603050405020304" pitchFamily="18" charset="0"/>
                          <a:cs typeface="Times New Roman" panose="02020603050405020304" pitchFamily="18" charset="0"/>
                        </a:rPr>
                        <a:t>Divide accounting year in 2 periods</a:t>
                      </a:r>
                      <a:endParaRPr lang="en-US" sz="14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marL="342900" lvl="0" indent="-342900" algn="just">
                        <a:lnSpc>
                          <a:spcPct val="115000"/>
                        </a:lnSpc>
                        <a:spcAft>
                          <a:spcPts val="0"/>
                        </a:spcAft>
                        <a:buFont typeface="+mj-lt"/>
                        <a:buAutoNum type="alphaLcPeriod"/>
                      </a:pPr>
                      <a:r>
                        <a:rPr lang="en-US" sz="1400">
                          <a:effectLst/>
                          <a:latin typeface="Times New Roman" panose="02020603050405020304" pitchFamily="18" charset="0"/>
                          <a:cs typeface="Times New Roman" panose="02020603050405020304" pitchFamily="18" charset="0"/>
                        </a:rPr>
                        <a:t>Period upto Retirement</a:t>
                      </a:r>
                    </a:p>
                    <a:p>
                      <a:pPr marL="342900" lvl="0" indent="-342900" algn="just">
                        <a:lnSpc>
                          <a:spcPct val="115000"/>
                        </a:lnSpc>
                        <a:spcAft>
                          <a:spcPts val="0"/>
                        </a:spcAft>
                        <a:buFont typeface="+mj-lt"/>
                        <a:buAutoNum type="alphaLcPeriod"/>
                      </a:pPr>
                      <a:r>
                        <a:rPr lang="en-US" sz="1400">
                          <a:effectLst/>
                          <a:latin typeface="Times New Roman" panose="02020603050405020304" pitchFamily="18" charset="0"/>
                          <a:cs typeface="Times New Roman" panose="02020603050405020304" pitchFamily="18" charset="0"/>
                        </a:rPr>
                        <a:t>Period after Retirement</a:t>
                      </a:r>
                      <a:endParaRPr lang="en-US" sz="1400">
                        <a:effectLst/>
                        <a:latin typeface="Times New Roman" panose="02020603050405020304" pitchFamily="18" charset="0"/>
                        <a:ea typeface="Calibri"/>
                        <a:cs typeface="Times New Roman" panose="02020603050405020304" pitchFamily="18" charset="0"/>
                      </a:endParaRPr>
                    </a:p>
                  </a:txBody>
                  <a:tcPr marL="68580" marR="68580" marT="0" marB="0"/>
                </a:tc>
              </a:tr>
              <a:tr h="193040">
                <a:tc>
                  <a:txBody>
                    <a:bodyPr/>
                    <a:lstStyle/>
                    <a:p>
                      <a:pPr algn="ctr">
                        <a:lnSpc>
                          <a:spcPct val="115000"/>
                        </a:lnSpc>
                        <a:spcAft>
                          <a:spcPts val="0"/>
                        </a:spcAft>
                      </a:pPr>
                      <a:r>
                        <a:rPr lang="en-US" sz="1400">
                          <a:effectLst/>
                          <a:latin typeface="Times New Roman" panose="02020603050405020304" pitchFamily="18" charset="0"/>
                          <a:cs typeface="Times New Roman" panose="02020603050405020304" pitchFamily="18" charset="0"/>
                        </a:rPr>
                        <a:t>2</a:t>
                      </a:r>
                      <a:endParaRPr lang="en-US" sz="140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just">
                        <a:lnSpc>
                          <a:spcPct val="115000"/>
                        </a:lnSpc>
                        <a:spcAft>
                          <a:spcPts val="0"/>
                        </a:spcAft>
                      </a:pPr>
                      <a:r>
                        <a:rPr lang="en-US" sz="1400" dirty="0">
                          <a:effectLst/>
                          <a:latin typeface="Times New Roman" panose="02020603050405020304" pitchFamily="18" charset="0"/>
                          <a:cs typeface="Times New Roman" panose="02020603050405020304" pitchFamily="18" charset="0"/>
                        </a:rPr>
                        <a:t>Divided all Expense in 2 periods</a:t>
                      </a:r>
                      <a:endParaRPr lang="en-US" sz="14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marL="342900" lvl="0" indent="-342900" algn="just">
                        <a:lnSpc>
                          <a:spcPct val="115000"/>
                        </a:lnSpc>
                        <a:spcAft>
                          <a:spcPts val="0"/>
                        </a:spcAft>
                        <a:buFont typeface="+mj-lt"/>
                        <a:buAutoNum type="alphaLcPeriod"/>
                      </a:pPr>
                      <a:r>
                        <a:rPr lang="en-US" sz="1400" dirty="0">
                          <a:effectLst/>
                          <a:latin typeface="Times New Roman" panose="02020603050405020304" pitchFamily="18" charset="0"/>
                          <a:cs typeface="Times New Roman" panose="02020603050405020304" pitchFamily="18" charset="0"/>
                        </a:rPr>
                        <a:t>On basis of Time (all Fixed expenses)</a:t>
                      </a:r>
                    </a:p>
                    <a:p>
                      <a:pPr marL="342900" lvl="0" indent="-342900" algn="just">
                        <a:lnSpc>
                          <a:spcPct val="115000"/>
                        </a:lnSpc>
                        <a:spcAft>
                          <a:spcPts val="0"/>
                        </a:spcAft>
                        <a:buFont typeface="+mj-lt"/>
                        <a:buAutoNum type="alphaLcPeriod"/>
                      </a:pPr>
                      <a:r>
                        <a:rPr lang="en-US" sz="1400" dirty="0">
                          <a:effectLst/>
                          <a:latin typeface="Times New Roman" panose="02020603050405020304" pitchFamily="18" charset="0"/>
                          <a:cs typeface="Times New Roman" panose="02020603050405020304" pitchFamily="18" charset="0"/>
                        </a:rPr>
                        <a:t>On basis of Sales ( all Other expenses)</a:t>
                      </a:r>
                    </a:p>
                    <a:p>
                      <a:pPr marL="342900" lvl="0" indent="-342900" algn="just">
                        <a:lnSpc>
                          <a:spcPct val="115000"/>
                        </a:lnSpc>
                        <a:spcAft>
                          <a:spcPts val="0"/>
                        </a:spcAft>
                        <a:buFont typeface="+mj-lt"/>
                        <a:buAutoNum type="alphaLcPeriod"/>
                      </a:pPr>
                      <a:r>
                        <a:rPr lang="en-US" sz="1400" dirty="0">
                          <a:effectLst/>
                          <a:latin typeface="Times New Roman" panose="02020603050405020304" pitchFamily="18" charset="0"/>
                          <a:cs typeface="Times New Roman" panose="02020603050405020304" pitchFamily="18" charset="0"/>
                        </a:rPr>
                        <a:t>As per details available</a:t>
                      </a:r>
                    </a:p>
                    <a:p>
                      <a:pPr marL="342900" lvl="0" indent="-342900" algn="just">
                        <a:lnSpc>
                          <a:spcPct val="115000"/>
                        </a:lnSpc>
                        <a:spcAft>
                          <a:spcPts val="0"/>
                        </a:spcAft>
                        <a:buFont typeface="+mj-lt"/>
                        <a:buAutoNum type="alphaLcPeriod"/>
                      </a:pPr>
                      <a:r>
                        <a:rPr lang="en-US" sz="1400" dirty="0">
                          <a:effectLst/>
                          <a:latin typeface="Times New Roman" panose="02020603050405020304" pitchFamily="18" charset="0"/>
                          <a:cs typeface="Times New Roman" panose="02020603050405020304" pitchFamily="18" charset="0"/>
                        </a:rPr>
                        <a:t>Specially in a particular period</a:t>
                      </a:r>
                      <a:endParaRPr lang="en-US" sz="1400" dirty="0">
                        <a:effectLst/>
                        <a:latin typeface="Times New Roman" panose="02020603050405020304" pitchFamily="18" charset="0"/>
                        <a:ea typeface="Calibri"/>
                        <a:cs typeface="Times New Roman" panose="02020603050405020304" pitchFamily="18" charset="0"/>
                      </a:endParaRPr>
                    </a:p>
                  </a:txBody>
                  <a:tcPr marL="68580" marR="68580" marT="0" marB="0"/>
                </a:tc>
              </a:tr>
              <a:tr h="193040">
                <a:tc>
                  <a:txBody>
                    <a:bodyPr/>
                    <a:lstStyle/>
                    <a:p>
                      <a:pPr algn="ctr">
                        <a:lnSpc>
                          <a:spcPct val="115000"/>
                        </a:lnSpc>
                        <a:spcAft>
                          <a:spcPts val="0"/>
                        </a:spcAft>
                      </a:pPr>
                      <a:r>
                        <a:rPr lang="en-US" sz="1400">
                          <a:effectLst/>
                          <a:latin typeface="Times New Roman" panose="02020603050405020304" pitchFamily="18" charset="0"/>
                          <a:cs typeface="Times New Roman" panose="02020603050405020304" pitchFamily="18" charset="0"/>
                        </a:rPr>
                        <a:t>3</a:t>
                      </a:r>
                      <a:endParaRPr lang="en-US" sz="140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just">
                        <a:lnSpc>
                          <a:spcPct val="115000"/>
                        </a:lnSpc>
                        <a:spcAft>
                          <a:spcPts val="0"/>
                        </a:spcAft>
                      </a:pPr>
                      <a:r>
                        <a:rPr lang="en-US" sz="1400" dirty="0">
                          <a:effectLst/>
                          <a:latin typeface="Times New Roman" panose="02020603050405020304" pitchFamily="18" charset="0"/>
                          <a:cs typeface="Times New Roman" panose="02020603050405020304" pitchFamily="18" charset="0"/>
                        </a:rPr>
                        <a:t>Divided all Incomes in 2 periods</a:t>
                      </a:r>
                      <a:endParaRPr lang="en-US" sz="14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marL="342900" lvl="0" indent="-342900" algn="just">
                        <a:lnSpc>
                          <a:spcPct val="115000"/>
                        </a:lnSpc>
                        <a:spcAft>
                          <a:spcPts val="0"/>
                        </a:spcAft>
                        <a:buFont typeface="+mj-lt"/>
                        <a:buAutoNum type="alphaLcPeriod"/>
                      </a:pPr>
                      <a:r>
                        <a:rPr lang="en-US" sz="1400" dirty="0">
                          <a:effectLst/>
                          <a:latin typeface="Times New Roman" panose="02020603050405020304" pitchFamily="18" charset="0"/>
                          <a:cs typeface="Times New Roman" panose="02020603050405020304" pitchFamily="18" charset="0"/>
                        </a:rPr>
                        <a:t>On basis of Time </a:t>
                      </a:r>
                    </a:p>
                    <a:p>
                      <a:pPr marL="342900" lvl="0" indent="-342900" algn="just">
                        <a:lnSpc>
                          <a:spcPct val="115000"/>
                        </a:lnSpc>
                        <a:spcAft>
                          <a:spcPts val="0"/>
                        </a:spcAft>
                        <a:buFont typeface="+mj-lt"/>
                        <a:buAutoNum type="alphaLcPeriod"/>
                      </a:pPr>
                      <a:r>
                        <a:rPr lang="en-US" sz="1400" dirty="0">
                          <a:effectLst/>
                          <a:latin typeface="Times New Roman" panose="02020603050405020304" pitchFamily="18" charset="0"/>
                          <a:cs typeface="Times New Roman" panose="02020603050405020304" pitchFamily="18" charset="0"/>
                        </a:rPr>
                        <a:t>On basis of Sales </a:t>
                      </a:r>
                    </a:p>
                    <a:p>
                      <a:pPr marL="342900" lvl="0" indent="-342900" algn="just">
                        <a:lnSpc>
                          <a:spcPct val="115000"/>
                        </a:lnSpc>
                        <a:spcAft>
                          <a:spcPts val="0"/>
                        </a:spcAft>
                        <a:buFont typeface="+mj-lt"/>
                        <a:buAutoNum type="alphaLcPeriod"/>
                      </a:pPr>
                      <a:r>
                        <a:rPr lang="en-US" sz="1400" dirty="0">
                          <a:effectLst/>
                          <a:latin typeface="Times New Roman" panose="02020603050405020304" pitchFamily="18" charset="0"/>
                          <a:cs typeface="Times New Roman" panose="02020603050405020304" pitchFamily="18" charset="0"/>
                        </a:rPr>
                        <a:t>As per details available</a:t>
                      </a:r>
                    </a:p>
                    <a:p>
                      <a:pPr marL="342900" lvl="0" indent="-342900" algn="just">
                        <a:lnSpc>
                          <a:spcPct val="115000"/>
                        </a:lnSpc>
                        <a:spcAft>
                          <a:spcPts val="0"/>
                        </a:spcAft>
                        <a:buFont typeface="+mj-lt"/>
                        <a:buAutoNum type="alphaLcPeriod"/>
                      </a:pPr>
                      <a:r>
                        <a:rPr lang="en-US" sz="1400" dirty="0">
                          <a:effectLst/>
                          <a:latin typeface="Times New Roman" panose="02020603050405020304" pitchFamily="18" charset="0"/>
                          <a:cs typeface="Times New Roman" panose="02020603050405020304" pitchFamily="18" charset="0"/>
                        </a:rPr>
                        <a:t>Specially in a particular period</a:t>
                      </a:r>
                      <a:endParaRPr lang="en-US" sz="1400" dirty="0">
                        <a:effectLst/>
                        <a:latin typeface="Times New Roman" panose="02020603050405020304" pitchFamily="18" charset="0"/>
                        <a:ea typeface="Calibri"/>
                        <a:cs typeface="Times New Roman" panose="02020603050405020304" pitchFamily="18" charset="0"/>
                      </a:endParaRPr>
                    </a:p>
                  </a:txBody>
                  <a:tcPr marL="68580" marR="68580" marT="0" marB="0"/>
                </a:tc>
              </a:tr>
              <a:tr h="184150">
                <a:tc>
                  <a:txBody>
                    <a:bodyPr/>
                    <a:lstStyle/>
                    <a:p>
                      <a:pPr algn="ctr">
                        <a:lnSpc>
                          <a:spcPct val="115000"/>
                        </a:lnSpc>
                        <a:spcAft>
                          <a:spcPts val="0"/>
                        </a:spcAft>
                      </a:pPr>
                      <a:r>
                        <a:rPr lang="en-US" sz="1400">
                          <a:effectLst/>
                          <a:latin typeface="Times New Roman" panose="02020603050405020304" pitchFamily="18" charset="0"/>
                          <a:cs typeface="Times New Roman" panose="02020603050405020304" pitchFamily="18" charset="0"/>
                        </a:rPr>
                        <a:t>4</a:t>
                      </a:r>
                      <a:endParaRPr lang="en-US" sz="140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just">
                        <a:lnSpc>
                          <a:spcPct val="115000"/>
                        </a:lnSpc>
                        <a:spcAft>
                          <a:spcPts val="0"/>
                        </a:spcAft>
                      </a:pPr>
                      <a:r>
                        <a:rPr lang="en-US" sz="1400">
                          <a:effectLst/>
                          <a:latin typeface="Times New Roman" panose="02020603050405020304" pitchFamily="18" charset="0"/>
                          <a:cs typeface="Times New Roman" panose="02020603050405020304" pitchFamily="18" charset="0"/>
                        </a:rPr>
                        <a:t>Divided Net Profit or Net Loss between 2 periods</a:t>
                      </a:r>
                      <a:endParaRPr lang="en-US" sz="140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marL="342900" lvl="0" indent="-342900" algn="just">
                        <a:lnSpc>
                          <a:spcPct val="115000"/>
                        </a:lnSpc>
                        <a:spcAft>
                          <a:spcPts val="0"/>
                        </a:spcAft>
                        <a:buFont typeface="+mj-lt"/>
                        <a:buAutoNum type="alphaLcPeriod"/>
                      </a:pPr>
                      <a:r>
                        <a:rPr lang="en-US" sz="1400" dirty="0">
                          <a:effectLst/>
                          <a:latin typeface="Times New Roman" panose="02020603050405020304" pitchFamily="18" charset="0"/>
                          <a:cs typeface="Times New Roman" panose="02020603050405020304" pitchFamily="18" charset="0"/>
                        </a:rPr>
                        <a:t>NP or NL upto retirement among old partners in old ratio.</a:t>
                      </a:r>
                    </a:p>
                    <a:p>
                      <a:pPr marL="342900" lvl="0" indent="-342900" algn="just">
                        <a:lnSpc>
                          <a:spcPct val="115000"/>
                        </a:lnSpc>
                        <a:spcAft>
                          <a:spcPts val="0"/>
                        </a:spcAft>
                        <a:buFont typeface="+mj-lt"/>
                        <a:buAutoNum type="alphaLcPeriod"/>
                      </a:pPr>
                      <a:r>
                        <a:rPr lang="en-US" sz="1400" dirty="0">
                          <a:effectLst/>
                          <a:latin typeface="Times New Roman" panose="02020603050405020304" pitchFamily="18" charset="0"/>
                          <a:cs typeface="Times New Roman" panose="02020603050405020304" pitchFamily="18" charset="0"/>
                        </a:rPr>
                        <a:t>NP or NL after retirement among remaining partners in new ratio.</a:t>
                      </a:r>
                      <a:endParaRPr lang="en-US" sz="1400" dirty="0">
                        <a:effectLst/>
                        <a:latin typeface="Times New Roman" panose="02020603050405020304" pitchFamily="18" charset="0"/>
                        <a:ea typeface="Calibri"/>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12932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35</TotalTime>
  <Words>1268</Words>
  <Application>Microsoft Office PowerPoint</Application>
  <PresentationFormat>On-screen Show (4:3)</PresentationFormat>
  <Paragraphs>199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Flow</vt:lpstr>
      <vt:lpstr>Chapter- Partnership Final Account </vt:lpstr>
      <vt:lpstr>Partnership Final Account</vt:lpstr>
      <vt:lpstr>Partnership Final Account</vt:lpstr>
      <vt:lpstr>Partnership Final Account</vt:lpstr>
      <vt:lpstr>Partnership Final Account</vt:lpstr>
      <vt:lpstr>Partnership Final Account</vt:lpstr>
      <vt:lpstr>Partnership Final Account</vt:lpstr>
      <vt:lpstr>Partnership Final Account</vt:lpstr>
      <vt:lpstr>Partnership Final Account</vt:lpstr>
      <vt:lpstr>Partnership Final Account</vt:lpstr>
      <vt:lpstr>Partnership Final Account</vt:lpstr>
      <vt:lpstr> 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Partnership Final Account </dc:title>
  <dc:creator>hp</dc:creator>
  <cp:lastModifiedBy>hp</cp:lastModifiedBy>
  <cp:revision>13</cp:revision>
  <dcterms:created xsi:type="dcterms:W3CDTF">2021-11-17T14:19:56Z</dcterms:created>
  <dcterms:modified xsi:type="dcterms:W3CDTF">2021-11-21T12:28:09Z</dcterms:modified>
</cp:coreProperties>
</file>